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handoutMasterIdLst>
    <p:handoutMasterId r:id="rId37"/>
  </p:handoutMasterIdLst>
  <p:sldIdLst>
    <p:sldId id="264" r:id="rId2"/>
    <p:sldId id="314" r:id="rId3"/>
    <p:sldId id="320" r:id="rId4"/>
    <p:sldId id="321" r:id="rId5"/>
    <p:sldId id="319" r:id="rId6"/>
    <p:sldId id="322" r:id="rId7"/>
    <p:sldId id="297" r:id="rId8"/>
    <p:sldId id="323" r:id="rId9"/>
    <p:sldId id="326" r:id="rId10"/>
    <p:sldId id="325" r:id="rId11"/>
    <p:sldId id="348" r:id="rId12"/>
    <p:sldId id="349" r:id="rId13"/>
    <p:sldId id="336" r:id="rId14"/>
    <p:sldId id="337" r:id="rId15"/>
    <p:sldId id="338" r:id="rId16"/>
    <p:sldId id="350" r:id="rId17"/>
    <p:sldId id="351" r:id="rId18"/>
    <p:sldId id="352" r:id="rId19"/>
    <p:sldId id="353" r:id="rId20"/>
    <p:sldId id="328" r:id="rId21"/>
    <p:sldId id="330" r:id="rId22"/>
    <p:sldId id="331" r:id="rId23"/>
    <p:sldId id="334" r:id="rId24"/>
    <p:sldId id="335" r:id="rId25"/>
    <p:sldId id="339" r:id="rId26"/>
    <p:sldId id="341" r:id="rId27"/>
    <p:sldId id="342" r:id="rId28"/>
    <p:sldId id="343" r:id="rId29"/>
    <p:sldId id="344" r:id="rId30"/>
    <p:sldId id="345" r:id="rId31"/>
    <p:sldId id="346" r:id="rId32"/>
    <p:sldId id="347" r:id="rId33"/>
    <p:sldId id="324" r:id="rId34"/>
    <p:sldId id="265" r:id="rId35"/>
  </p:sldIdLst>
  <p:sldSz cx="9144000" cy="6858000" type="screen4x3"/>
  <p:notesSz cx="7010400" cy="9296400"/>
  <p:custDataLst>
    <p:tags r:id="rId38"/>
  </p:custDataLst>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rnanda Astudillo P." initials="FAP" lastIdx="1" clrIdx="0"/>
  <p:cmAuthor id="2" name="yaraví villegas" initials="yv" lastIdx="1" clrIdx="1">
    <p:extLst>
      <p:ext uri="{19B8F6BF-5375-455C-9EA6-DF929625EA0E}">
        <p15:presenceInfo xmlns:p15="http://schemas.microsoft.com/office/powerpoint/2012/main" userId="8384cbe213d60d5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9E54"/>
    <a:srgbClr val="41B1E9"/>
    <a:srgbClr val="243190"/>
    <a:srgbClr val="49535F"/>
    <a:srgbClr val="003366"/>
    <a:srgbClr val="E88E16"/>
    <a:srgbClr val="E00E2C"/>
    <a:srgbClr val="FEB915"/>
    <a:srgbClr val="CCFF3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206" autoAdjust="0"/>
    <p:restoredTop sz="94364" autoAdjust="0"/>
  </p:normalViewPr>
  <p:slideViewPr>
    <p:cSldViewPr snapToGrid="0" snapToObjects="1">
      <p:cViewPr varScale="1">
        <p:scale>
          <a:sx n="73" d="100"/>
          <a:sy n="73" d="100"/>
        </p:scale>
        <p:origin x="51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s-CL"/>
          </a:p>
        </p:txBody>
      </p:sp>
      <p:sp>
        <p:nvSpPr>
          <p:cNvPr id="3" name="2 Marcador de fecha"/>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5CACFEAB-34D1-4C07-8DCE-8E44EC1C82C2}" type="datetimeFigureOut">
              <a:rPr lang="es-CL" smtClean="0"/>
              <a:t>03-03-2020</a:t>
            </a:fld>
            <a:endParaRPr lang="es-CL"/>
          </a:p>
        </p:txBody>
      </p:sp>
      <p:sp>
        <p:nvSpPr>
          <p:cNvPr id="4" name="3 Marcador de pie de página"/>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s-CL"/>
          </a:p>
        </p:txBody>
      </p:sp>
      <p:sp>
        <p:nvSpPr>
          <p:cNvPr id="5" name="4 Marcador de número de diapositiva"/>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6A84A1E-25AE-4A40-B540-C2821EB8A3B9}" type="slidenum">
              <a:rPr lang="es-CL" smtClean="0"/>
              <a:t>‹Nº›</a:t>
            </a:fld>
            <a:endParaRPr lang="es-CL"/>
          </a:p>
        </p:txBody>
      </p:sp>
    </p:spTree>
    <p:extLst>
      <p:ext uri="{BB962C8B-B14F-4D97-AF65-F5344CB8AC3E}">
        <p14:creationId xmlns:p14="http://schemas.microsoft.com/office/powerpoint/2010/main" val="2922030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18924F2E-4955-4E98-A6C3-6F727FE95F07}" type="datetimeFigureOut">
              <a:rPr lang="es-CL" smtClean="0"/>
              <a:t>03-03-2020</a:t>
            </a:fld>
            <a:endParaRPr lang="es-CL"/>
          </a:p>
        </p:txBody>
      </p:sp>
      <p:sp>
        <p:nvSpPr>
          <p:cNvPr id="4" name="Marcador de imagen de diapositiva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0AF60042-8184-4145-9EDA-BA3AA743B5B2}" type="slidenum">
              <a:rPr lang="es-CL" smtClean="0"/>
              <a:t>‹Nº›</a:t>
            </a:fld>
            <a:endParaRPr lang="es-CL"/>
          </a:p>
        </p:txBody>
      </p:sp>
    </p:spTree>
    <p:extLst>
      <p:ext uri="{BB962C8B-B14F-4D97-AF65-F5344CB8AC3E}">
        <p14:creationId xmlns:p14="http://schemas.microsoft.com/office/powerpoint/2010/main" val="1797322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baseline="0"/>
              <a:t> </a:t>
            </a:r>
            <a:endParaRPr lang="es-CL"/>
          </a:p>
        </p:txBody>
      </p:sp>
      <p:sp>
        <p:nvSpPr>
          <p:cNvPr id="4" name="Marcador de número de diapositiva 3"/>
          <p:cNvSpPr>
            <a:spLocks noGrp="1"/>
          </p:cNvSpPr>
          <p:nvPr>
            <p:ph type="sldNum" sz="quarter" idx="10"/>
          </p:nvPr>
        </p:nvSpPr>
        <p:spPr/>
        <p:txBody>
          <a:bodyPr/>
          <a:lstStyle/>
          <a:p>
            <a:fld id="{0AF60042-8184-4145-9EDA-BA3AA743B5B2}" type="slidenum">
              <a:rPr lang="es-CL" smtClean="0"/>
              <a:t>1</a:t>
            </a:fld>
            <a:endParaRPr lang="es-CL"/>
          </a:p>
        </p:txBody>
      </p:sp>
    </p:spTree>
    <p:extLst>
      <p:ext uri="{BB962C8B-B14F-4D97-AF65-F5344CB8AC3E}">
        <p14:creationId xmlns:p14="http://schemas.microsoft.com/office/powerpoint/2010/main" val="4071151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10</a:t>
            </a:fld>
            <a:endParaRPr lang="es-CL">
              <a:solidFill>
                <a:prstClr val="black"/>
              </a:solidFill>
            </a:endParaRPr>
          </a:p>
        </p:txBody>
      </p:sp>
    </p:spTree>
    <p:extLst>
      <p:ext uri="{BB962C8B-B14F-4D97-AF65-F5344CB8AC3E}">
        <p14:creationId xmlns:p14="http://schemas.microsoft.com/office/powerpoint/2010/main" val="1015186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11</a:t>
            </a:fld>
            <a:endParaRPr lang="es-CL">
              <a:solidFill>
                <a:prstClr val="black"/>
              </a:solidFill>
            </a:endParaRPr>
          </a:p>
        </p:txBody>
      </p:sp>
    </p:spTree>
    <p:extLst>
      <p:ext uri="{BB962C8B-B14F-4D97-AF65-F5344CB8AC3E}">
        <p14:creationId xmlns:p14="http://schemas.microsoft.com/office/powerpoint/2010/main" val="992192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12</a:t>
            </a:fld>
            <a:endParaRPr lang="es-CL">
              <a:solidFill>
                <a:prstClr val="black"/>
              </a:solidFill>
            </a:endParaRPr>
          </a:p>
        </p:txBody>
      </p:sp>
    </p:spTree>
    <p:extLst>
      <p:ext uri="{BB962C8B-B14F-4D97-AF65-F5344CB8AC3E}">
        <p14:creationId xmlns:p14="http://schemas.microsoft.com/office/powerpoint/2010/main" val="320518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13</a:t>
            </a:fld>
            <a:endParaRPr lang="es-CL">
              <a:solidFill>
                <a:prstClr val="black"/>
              </a:solidFill>
            </a:endParaRPr>
          </a:p>
        </p:txBody>
      </p:sp>
    </p:spTree>
    <p:extLst>
      <p:ext uri="{BB962C8B-B14F-4D97-AF65-F5344CB8AC3E}">
        <p14:creationId xmlns:p14="http://schemas.microsoft.com/office/powerpoint/2010/main" val="2744565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14</a:t>
            </a:fld>
            <a:endParaRPr lang="es-CL">
              <a:solidFill>
                <a:prstClr val="black"/>
              </a:solidFill>
            </a:endParaRPr>
          </a:p>
        </p:txBody>
      </p:sp>
    </p:spTree>
    <p:extLst>
      <p:ext uri="{BB962C8B-B14F-4D97-AF65-F5344CB8AC3E}">
        <p14:creationId xmlns:p14="http://schemas.microsoft.com/office/powerpoint/2010/main" val="2872137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15</a:t>
            </a:fld>
            <a:endParaRPr lang="es-CL">
              <a:solidFill>
                <a:prstClr val="black"/>
              </a:solidFill>
            </a:endParaRPr>
          </a:p>
        </p:txBody>
      </p:sp>
    </p:spTree>
    <p:extLst>
      <p:ext uri="{BB962C8B-B14F-4D97-AF65-F5344CB8AC3E}">
        <p14:creationId xmlns:p14="http://schemas.microsoft.com/office/powerpoint/2010/main" val="1200481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16</a:t>
            </a:fld>
            <a:endParaRPr lang="es-CL">
              <a:solidFill>
                <a:prstClr val="black"/>
              </a:solidFill>
            </a:endParaRPr>
          </a:p>
        </p:txBody>
      </p:sp>
    </p:spTree>
    <p:extLst>
      <p:ext uri="{BB962C8B-B14F-4D97-AF65-F5344CB8AC3E}">
        <p14:creationId xmlns:p14="http://schemas.microsoft.com/office/powerpoint/2010/main" val="2420786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17</a:t>
            </a:fld>
            <a:endParaRPr lang="es-CL">
              <a:solidFill>
                <a:prstClr val="black"/>
              </a:solidFill>
            </a:endParaRPr>
          </a:p>
        </p:txBody>
      </p:sp>
    </p:spTree>
    <p:extLst>
      <p:ext uri="{BB962C8B-B14F-4D97-AF65-F5344CB8AC3E}">
        <p14:creationId xmlns:p14="http://schemas.microsoft.com/office/powerpoint/2010/main" val="455714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18</a:t>
            </a:fld>
            <a:endParaRPr lang="es-CL">
              <a:solidFill>
                <a:prstClr val="black"/>
              </a:solidFill>
            </a:endParaRPr>
          </a:p>
        </p:txBody>
      </p:sp>
    </p:spTree>
    <p:extLst>
      <p:ext uri="{BB962C8B-B14F-4D97-AF65-F5344CB8AC3E}">
        <p14:creationId xmlns:p14="http://schemas.microsoft.com/office/powerpoint/2010/main" val="2630159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19</a:t>
            </a:fld>
            <a:endParaRPr lang="es-CL">
              <a:solidFill>
                <a:prstClr val="black"/>
              </a:solidFill>
            </a:endParaRPr>
          </a:p>
        </p:txBody>
      </p:sp>
    </p:spTree>
    <p:extLst>
      <p:ext uri="{BB962C8B-B14F-4D97-AF65-F5344CB8AC3E}">
        <p14:creationId xmlns:p14="http://schemas.microsoft.com/office/powerpoint/2010/main" val="2928716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2</a:t>
            </a:fld>
            <a:endParaRPr lang="es-CL">
              <a:solidFill>
                <a:prstClr val="black"/>
              </a:solidFill>
            </a:endParaRPr>
          </a:p>
        </p:txBody>
      </p:sp>
    </p:spTree>
    <p:extLst>
      <p:ext uri="{BB962C8B-B14F-4D97-AF65-F5344CB8AC3E}">
        <p14:creationId xmlns:p14="http://schemas.microsoft.com/office/powerpoint/2010/main" val="864049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20</a:t>
            </a:fld>
            <a:endParaRPr lang="es-CL">
              <a:solidFill>
                <a:prstClr val="black"/>
              </a:solidFill>
            </a:endParaRPr>
          </a:p>
        </p:txBody>
      </p:sp>
    </p:spTree>
    <p:extLst>
      <p:ext uri="{BB962C8B-B14F-4D97-AF65-F5344CB8AC3E}">
        <p14:creationId xmlns:p14="http://schemas.microsoft.com/office/powerpoint/2010/main" val="813427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21</a:t>
            </a:fld>
            <a:endParaRPr lang="es-CL">
              <a:solidFill>
                <a:prstClr val="black"/>
              </a:solidFill>
            </a:endParaRPr>
          </a:p>
        </p:txBody>
      </p:sp>
    </p:spTree>
    <p:extLst>
      <p:ext uri="{BB962C8B-B14F-4D97-AF65-F5344CB8AC3E}">
        <p14:creationId xmlns:p14="http://schemas.microsoft.com/office/powerpoint/2010/main" val="1113041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22</a:t>
            </a:fld>
            <a:endParaRPr lang="es-CL">
              <a:solidFill>
                <a:prstClr val="black"/>
              </a:solidFill>
            </a:endParaRPr>
          </a:p>
        </p:txBody>
      </p:sp>
    </p:spTree>
    <p:extLst>
      <p:ext uri="{BB962C8B-B14F-4D97-AF65-F5344CB8AC3E}">
        <p14:creationId xmlns:p14="http://schemas.microsoft.com/office/powerpoint/2010/main" val="1539635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dirty="0"/>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23</a:t>
            </a:fld>
            <a:endParaRPr lang="es-CL">
              <a:solidFill>
                <a:prstClr val="black"/>
              </a:solidFill>
            </a:endParaRPr>
          </a:p>
        </p:txBody>
      </p:sp>
    </p:spTree>
    <p:extLst>
      <p:ext uri="{BB962C8B-B14F-4D97-AF65-F5344CB8AC3E}">
        <p14:creationId xmlns:p14="http://schemas.microsoft.com/office/powerpoint/2010/main" val="137072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dirty="0"/>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24</a:t>
            </a:fld>
            <a:endParaRPr lang="es-CL">
              <a:solidFill>
                <a:prstClr val="black"/>
              </a:solidFill>
            </a:endParaRPr>
          </a:p>
        </p:txBody>
      </p:sp>
    </p:spTree>
    <p:extLst>
      <p:ext uri="{BB962C8B-B14F-4D97-AF65-F5344CB8AC3E}">
        <p14:creationId xmlns:p14="http://schemas.microsoft.com/office/powerpoint/2010/main" val="3578043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dirty="0"/>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25</a:t>
            </a:fld>
            <a:endParaRPr lang="es-CL">
              <a:solidFill>
                <a:prstClr val="black"/>
              </a:solidFill>
            </a:endParaRPr>
          </a:p>
        </p:txBody>
      </p:sp>
    </p:spTree>
    <p:extLst>
      <p:ext uri="{BB962C8B-B14F-4D97-AF65-F5344CB8AC3E}">
        <p14:creationId xmlns:p14="http://schemas.microsoft.com/office/powerpoint/2010/main" val="2363003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dirty="0"/>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26</a:t>
            </a:fld>
            <a:endParaRPr lang="es-CL">
              <a:solidFill>
                <a:prstClr val="black"/>
              </a:solidFill>
            </a:endParaRPr>
          </a:p>
        </p:txBody>
      </p:sp>
    </p:spTree>
    <p:extLst>
      <p:ext uri="{BB962C8B-B14F-4D97-AF65-F5344CB8AC3E}">
        <p14:creationId xmlns:p14="http://schemas.microsoft.com/office/powerpoint/2010/main" val="2465434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dirty="0"/>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27</a:t>
            </a:fld>
            <a:endParaRPr lang="es-CL">
              <a:solidFill>
                <a:prstClr val="black"/>
              </a:solidFill>
            </a:endParaRPr>
          </a:p>
        </p:txBody>
      </p:sp>
    </p:spTree>
    <p:extLst>
      <p:ext uri="{BB962C8B-B14F-4D97-AF65-F5344CB8AC3E}">
        <p14:creationId xmlns:p14="http://schemas.microsoft.com/office/powerpoint/2010/main" val="4263503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dirty="0"/>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28</a:t>
            </a:fld>
            <a:endParaRPr lang="es-CL">
              <a:solidFill>
                <a:prstClr val="black"/>
              </a:solidFill>
            </a:endParaRPr>
          </a:p>
        </p:txBody>
      </p:sp>
    </p:spTree>
    <p:extLst>
      <p:ext uri="{BB962C8B-B14F-4D97-AF65-F5344CB8AC3E}">
        <p14:creationId xmlns:p14="http://schemas.microsoft.com/office/powerpoint/2010/main" val="3198626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dirty="0"/>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29</a:t>
            </a:fld>
            <a:endParaRPr lang="es-CL">
              <a:solidFill>
                <a:prstClr val="black"/>
              </a:solidFill>
            </a:endParaRPr>
          </a:p>
        </p:txBody>
      </p:sp>
    </p:spTree>
    <p:extLst>
      <p:ext uri="{BB962C8B-B14F-4D97-AF65-F5344CB8AC3E}">
        <p14:creationId xmlns:p14="http://schemas.microsoft.com/office/powerpoint/2010/main" val="1751825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3</a:t>
            </a:fld>
            <a:endParaRPr lang="es-CL">
              <a:solidFill>
                <a:prstClr val="black"/>
              </a:solidFill>
            </a:endParaRPr>
          </a:p>
        </p:txBody>
      </p:sp>
    </p:spTree>
    <p:extLst>
      <p:ext uri="{BB962C8B-B14F-4D97-AF65-F5344CB8AC3E}">
        <p14:creationId xmlns:p14="http://schemas.microsoft.com/office/powerpoint/2010/main" val="23140580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dirty="0"/>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30</a:t>
            </a:fld>
            <a:endParaRPr lang="es-CL">
              <a:solidFill>
                <a:prstClr val="black"/>
              </a:solidFill>
            </a:endParaRPr>
          </a:p>
        </p:txBody>
      </p:sp>
    </p:spTree>
    <p:extLst>
      <p:ext uri="{BB962C8B-B14F-4D97-AF65-F5344CB8AC3E}">
        <p14:creationId xmlns:p14="http://schemas.microsoft.com/office/powerpoint/2010/main" val="3012840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dirty="0"/>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31</a:t>
            </a:fld>
            <a:endParaRPr lang="es-CL">
              <a:solidFill>
                <a:prstClr val="black"/>
              </a:solidFill>
            </a:endParaRPr>
          </a:p>
        </p:txBody>
      </p:sp>
    </p:spTree>
    <p:extLst>
      <p:ext uri="{BB962C8B-B14F-4D97-AF65-F5344CB8AC3E}">
        <p14:creationId xmlns:p14="http://schemas.microsoft.com/office/powerpoint/2010/main" val="37720671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dirty="0"/>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32</a:t>
            </a:fld>
            <a:endParaRPr lang="es-CL">
              <a:solidFill>
                <a:prstClr val="black"/>
              </a:solidFill>
            </a:endParaRPr>
          </a:p>
        </p:txBody>
      </p:sp>
    </p:spTree>
    <p:extLst>
      <p:ext uri="{BB962C8B-B14F-4D97-AF65-F5344CB8AC3E}">
        <p14:creationId xmlns:p14="http://schemas.microsoft.com/office/powerpoint/2010/main" val="931658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33</a:t>
            </a:fld>
            <a:endParaRPr lang="es-CL">
              <a:solidFill>
                <a:prstClr val="black"/>
              </a:solidFill>
            </a:endParaRPr>
          </a:p>
        </p:txBody>
      </p:sp>
    </p:spTree>
    <p:extLst>
      <p:ext uri="{BB962C8B-B14F-4D97-AF65-F5344CB8AC3E}">
        <p14:creationId xmlns:p14="http://schemas.microsoft.com/office/powerpoint/2010/main" val="555175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4</a:t>
            </a:fld>
            <a:endParaRPr lang="es-CL">
              <a:solidFill>
                <a:prstClr val="black"/>
              </a:solidFill>
            </a:endParaRPr>
          </a:p>
        </p:txBody>
      </p:sp>
    </p:spTree>
    <p:extLst>
      <p:ext uri="{BB962C8B-B14F-4D97-AF65-F5344CB8AC3E}">
        <p14:creationId xmlns:p14="http://schemas.microsoft.com/office/powerpoint/2010/main" val="2953197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5</a:t>
            </a:fld>
            <a:endParaRPr lang="es-CL">
              <a:solidFill>
                <a:prstClr val="black"/>
              </a:solidFill>
            </a:endParaRPr>
          </a:p>
        </p:txBody>
      </p:sp>
    </p:spTree>
    <p:extLst>
      <p:ext uri="{BB962C8B-B14F-4D97-AF65-F5344CB8AC3E}">
        <p14:creationId xmlns:p14="http://schemas.microsoft.com/office/powerpoint/2010/main" val="195474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6</a:t>
            </a:fld>
            <a:endParaRPr lang="es-CL">
              <a:solidFill>
                <a:prstClr val="black"/>
              </a:solidFill>
            </a:endParaRPr>
          </a:p>
        </p:txBody>
      </p:sp>
    </p:spTree>
    <p:extLst>
      <p:ext uri="{BB962C8B-B14F-4D97-AF65-F5344CB8AC3E}">
        <p14:creationId xmlns:p14="http://schemas.microsoft.com/office/powerpoint/2010/main" val="524338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7</a:t>
            </a:fld>
            <a:endParaRPr lang="es-CL">
              <a:solidFill>
                <a:prstClr val="black"/>
              </a:solidFill>
            </a:endParaRPr>
          </a:p>
        </p:txBody>
      </p:sp>
    </p:spTree>
    <p:extLst>
      <p:ext uri="{BB962C8B-B14F-4D97-AF65-F5344CB8AC3E}">
        <p14:creationId xmlns:p14="http://schemas.microsoft.com/office/powerpoint/2010/main" val="2232921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8</a:t>
            </a:fld>
            <a:endParaRPr lang="es-CL">
              <a:solidFill>
                <a:prstClr val="black"/>
              </a:solidFill>
            </a:endParaRPr>
          </a:p>
        </p:txBody>
      </p:sp>
    </p:spTree>
    <p:extLst>
      <p:ext uri="{BB962C8B-B14F-4D97-AF65-F5344CB8AC3E}">
        <p14:creationId xmlns:p14="http://schemas.microsoft.com/office/powerpoint/2010/main" val="893197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a:p>
        </p:txBody>
      </p:sp>
      <p:sp>
        <p:nvSpPr>
          <p:cNvPr id="4" name="Marcador de número de diapositiva 3"/>
          <p:cNvSpPr>
            <a:spLocks noGrp="1"/>
          </p:cNvSpPr>
          <p:nvPr>
            <p:ph type="sldNum" sz="quarter" idx="10"/>
          </p:nvPr>
        </p:nvSpPr>
        <p:spPr/>
        <p:txBody>
          <a:bodyPr/>
          <a:lstStyle/>
          <a:p>
            <a:fld id="{0AF60042-8184-4145-9EDA-BA3AA743B5B2}" type="slidenum">
              <a:rPr lang="es-CL" smtClean="0">
                <a:solidFill>
                  <a:prstClr val="black"/>
                </a:solidFill>
              </a:rPr>
              <a:pPr/>
              <a:t>9</a:t>
            </a:fld>
            <a:endParaRPr lang="es-CL">
              <a:solidFill>
                <a:prstClr val="black"/>
              </a:solidFill>
            </a:endParaRPr>
          </a:p>
        </p:txBody>
      </p:sp>
    </p:spTree>
    <p:extLst>
      <p:ext uri="{BB962C8B-B14F-4D97-AF65-F5344CB8AC3E}">
        <p14:creationId xmlns:p14="http://schemas.microsoft.com/office/powerpoint/2010/main" val="2254217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p>
        </p:txBody>
      </p:sp>
    </p:spTree>
    <p:extLst>
      <p:ext uri="{BB962C8B-B14F-4D97-AF65-F5344CB8AC3E}">
        <p14:creationId xmlns:p14="http://schemas.microsoft.com/office/powerpoint/2010/main" val="1673441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2_Título y objetos">
    <p:spTree>
      <p:nvGrpSpPr>
        <p:cNvPr id="1" name=""/>
        <p:cNvGrpSpPr/>
        <p:nvPr/>
      </p:nvGrpSpPr>
      <p:grpSpPr>
        <a:xfrm>
          <a:off x="0" y="0"/>
          <a:ext cx="0" cy="0"/>
          <a:chOff x="0" y="0"/>
          <a:chExt cx="0" cy="0"/>
        </a:xfrm>
      </p:grpSpPr>
      <p:sp>
        <p:nvSpPr>
          <p:cNvPr id="8" name="Rectángulo 7"/>
          <p:cNvSpPr/>
          <p:nvPr userDrawn="1"/>
        </p:nvSpPr>
        <p:spPr>
          <a:xfrm>
            <a:off x="0" y="0"/>
            <a:ext cx="9144000" cy="1351294"/>
          </a:xfrm>
          <a:prstGeom prst="rect">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4" name="Marcador de fecha 3"/>
          <p:cNvSpPr>
            <a:spLocks noGrp="1"/>
          </p:cNvSpPr>
          <p:nvPr>
            <p:ph type="dt" sz="half" idx="10"/>
          </p:nvPr>
        </p:nvSpPr>
        <p:spPr/>
        <p:txBody>
          <a:bodyPr/>
          <a:lstStyle/>
          <a:p>
            <a:fld id="{84C1D52C-9431-5644-AED1-5F2D7AE8DD15}" type="datetimeFigureOut">
              <a:rPr lang="es-ES" smtClean="0"/>
              <a:t>03/03/2020</a:t>
            </a:fld>
            <a:endParaRPr lang="es-ES" dirty="0"/>
          </a:p>
        </p:txBody>
      </p:sp>
      <p:sp>
        <p:nvSpPr>
          <p:cNvPr id="7" name="Rectángulo 6"/>
          <p:cNvSpPr/>
          <p:nvPr userDrawn="1"/>
        </p:nvSpPr>
        <p:spPr>
          <a:xfrm flipV="1">
            <a:off x="0" y="6313419"/>
            <a:ext cx="9144000" cy="465202"/>
          </a:xfrm>
          <a:prstGeom prst="rect">
            <a:avLst/>
          </a:prstGeom>
          <a:solidFill>
            <a:srgbClr val="F2F2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9" name="Rectángulo 8"/>
          <p:cNvSpPr/>
          <p:nvPr userDrawn="1"/>
        </p:nvSpPr>
        <p:spPr>
          <a:xfrm rot="2736822">
            <a:off x="575940" y="1103933"/>
            <a:ext cx="494719" cy="494719"/>
          </a:xfrm>
          <a:prstGeom prst="rect">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464542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6286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46291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84C1D52C-9431-5644-AED1-5F2D7AE8DD15}" type="datetimeFigureOut">
              <a:rPr lang="es-ES" smtClean="0"/>
              <a:t>03/03/2020</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621839C9-794D-CA40-A982-3DF30676A5CE}" type="slidenum">
              <a:rPr lang="es-ES" smtClean="0"/>
              <a:t>‹Nº›</a:t>
            </a:fld>
            <a:endParaRPr lang="es-ES" dirty="0"/>
          </a:p>
        </p:txBody>
      </p:sp>
    </p:spTree>
    <p:extLst>
      <p:ext uri="{BB962C8B-B14F-4D97-AF65-F5344CB8AC3E}">
        <p14:creationId xmlns:p14="http://schemas.microsoft.com/office/powerpoint/2010/main" val="617487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365126"/>
            <a:ext cx="78867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4" name="Marcador de contenido 3"/>
          <p:cNvSpPr>
            <a:spLocks noGrp="1"/>
          </p:cNvSpPr>
          <p:nvPr>
            <p:ph sz="half" idx="2"/>
          </p:nvPr>
        </p:nvSpPr>
        <p:spPr>
          <a:xfrm>
            <a:off x="629842" y="2505075"/>
            <a:ext cx="3868340"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6" name="Marcador de contenido 5"/>
          <p:cNvSpPr>
            <a:spLocks noGrp="1"/>
          </p:cNvSpPr>
          <p:nvPr>
            <p:ph sz="quarter" idx="4"/>
          </p:nvPr>
        </p:nvSpPr>
        <p:spPr>
          <a:xfrm>
            <a:off x="4629150" y="2505075"/>
            <a:ext cx="3887391"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84C1D52C-9431-5644-AED1-5F2D7AE8DD15}" type="datetimeFigureOut">
              <a:rPr lang="es-ES" smtClean="0"/>
              <a:t>03/03/2020</a:t>
            </a:fld>
            <a:endParaRPr lang="es-ES" dirty="0"/>
          </a:p>
        </p:txBody>
      </p:sp>
      <p:sp>
        <p:nvSpPr>
          <p:cNvPr id="8" name="Marcador de pie de página 7"/>
          <p:cNvSpPr>
            <a:spLocks noGrp="1"/>
          </p:cNvSpPr>
          <p:nvPr>
            <p:ph type="ftr" sz="quarter" idx="11"/>
          </p:nvPr>
        </p:nvSpPr>
        <p:spPr/>
        <p:txBody>
          <a:bodyPr/>
          <a:lstStyle/>
          <a:p>
            <a:endParaRPr lang="es-ES" dirty="0"/>
          </a:p>
        </p:txBody>
      </p:sp>
      <p:sp>
        <p:nvSpPr>
          <p:cNvPr id="9" name="Marcador de número de diapositiva 8"/>
          <p:cNvSpPr>
            <a:spLocks noGrp="1"/>
          </p:cNvSpPr>
          <p:nvPr>
            <p:ph type="sldNum" sz="quarter" idx="12"/>
          </p:nvPr>
        </p:nvSpPr>
        <p:spPr/>
        <p:txBody>
          <a:bodyPr/>
          <a:lstStyle/>
          <a:p>
            <a:fld id="{621839C9-794D-CA40-A982-3DF30676A5CE}" type="slidenum">
              <a:rPr lang="es-ES" smtClean="0"/>
              <a:t>‹Nº›</a:t>
            </a:fld>
            <a:endParaRPr lang="es-ES" dirty="0"/>
          </a:p>
        </p:txBody>
      </p:sp>
    </p:spTree>
    <p:extLst>
      <p:ext uri="{BB962C8B-B14F-4D97-AF65-F5344CB8AC3E}">
        <p14:creationId xmlns:p14="http://schemas.microsoft.com/office/powerpoint/2010/main" val="3561894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84C1D52C-9431-5644-AED1-5F2D7AE8DD15}" type="datetimeFigureOut">
              <a:rPr lang="es-ES" smtClean="0"/>
              <a:t>03/03/2020</a:t>
            </a:fld>
            <a:endParaRPr lang="es-ES" dirty="0"/>
          </a:p>
        </p:txBody>
      </p:sp>
      <p:sp>
        <p:nvSpPr>
          <p:cNvPr id="5" name="Marcador de número de diapositiva 4"/>
          <p:cNvSpPr>
            <a:spLocks noGrp="1"/>
          </p:cNvSpPr>
          <p:nvPr>
            <p:ph type="sldNum" sz="quarter" idx="12"/>
          </p:nvPr>
        </p:nvSpPr>
        <p:spPr/>
        <p:txBody>
          <a:bodyPr/>
          <a:lstStyle/>
          <a:p>
            <a:fld id="{621839C9-794D-CA40-A982-3DF30676A5CE}" type="slidenum">
              <a:rPr lang="es-ES" smtClean="0"/>
              <a:t>‹Nº›</a:t>
            </a:fld>
            <a:endParaRPr lang="es-ES" dirty="0"/>
          </a:p>
        </p:txBody>
      </p:sp>
    </p:spTree>
    <p:extLst>
      <p:ext uri="{BB962C8B-B14F-4D97-AF65-F5344CB8AC3E}">
        <p14:creationId xmlns:p14="http://schemas.microsoft.com/office/powerpoint/2010/main" val="773353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84C1D52C-9431-5644-AED1-5F2D7AE8DD15}" type="datetimeFigureOut">
              <a:rPr lang="es-ES" smtClean="0"/>
              <a:t>03/03/2020</a:t>
            </a:fld>
            <a:endParaRPr lang="es-ES" dirty="0"/>
          </a:p>
        </p:txBody>
      </p:sp>
      <p:sp>
        <p:nvSpPr>
          <p:cNvPr id="3" name="Marcador de pie de página 2"/>
          <p:cNvSpPr>
            <a:spLocks noGrp="1"/>
          </p:cNvSpPr>
          <p:nvPr>
            <p:ph type="ftr" sz="quarter" idx="11"/>
          </p:nvPr>
        </p:nvSpPr>
        <p:spPr/>
        <p:txBody>
          <a:bodyPr/>
          <a:lstStyle/>
          <a:p>
            <a:endParaRPr lang="es-ES" dirty="0"/>
          </a:p>
        </p:txBody>
      </p:sp>
      <p:sp>
        <p:nvSpPr>
          <p:cNvPr id="4" name="Marcador de número de diapositiva 3"/>
          <p:cNvSpPr>
            <a:spLocks noGrp="1"/>
          </p:cNvSpPr>
          <p:nvPr>
            <p:ph type="sldNum" sz="quarter" idx="12"/>
          </p:nvPr>
        </p:nvSpPr>
        <p:spPr/>
        <p:txBody>
          <a:bodyPr/>
          <a:lstStyle/>
          <a:p>
            <a:fld id="{621839C9-794D-CA40-A982-3DF30676A5CE}" type="slidenum">
              <a:rPr lang="es-ES" smtClean="0"/>
              <a:t>‹Nº›</a:t>
            </a:fld>
            <a:endParaRPr lang="es-ES" dirty="0"/>
          </a:p>
        </p:txBody>
      </p:sp>
    </p:spTree>
    <p:extLst>
      <p:ext uri="{BB962C8B-B14F-4D97-AF65-F5344CB8AC3E}">
        <p14:creationId xmlns:p14="http://schemas.microsoft.com/office/powerpoint/2010/main" val="2926226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p>
        </p:txBody>
      </p:sp>
      <p:sp>
        <p:nvSpPr>
          <p:cNvPr id="3" name="Marcador de contenido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84C1D52C-9431-5644-AED1-5F2D7AE8DD15}" type="datetimeFigureOut">
              <a:rPr lang="es-ES" smtClean="0"/>
              <a:t>03/03/2020</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621839C9-794D-CA40-A982-3DF30676A5CE}" type="slidenum">
              <a:rPr lang="es-ES" smtClean="0"/>
              <a:t>‹Nº›</a:t>
            </a:fld>
            <a:endParaRPr lang="es-ES" dirty="0"/>
          </a:p>
        </p:txBody>
      </p:sp>
    </p:spTree>
    <p:extLst>
      <p:ext uri="{BB962C8B-B14F-4D97-AF65-F5344CB8AC3E}">
        <p14:creationId xmlns:p14="http://schemas.microsoft.com/office/powerpoint/2010/main" val="2955520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p>
        </p:txBody>
      </p:sp>
      <p:sp>
        <p:nvSpPr>
          <p:cNvPr id="3" name="Marcador de posición de imagen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S" dirty="0"/>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84C1D52C-9431-5644-AED1-5F2D7AE8DD15}" type="datetimeFigureOut">
              <a:rPr lang="es-ES" smtClean="0"/>
              <a:t>03/03/2020</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621839C9-794D-CA40-A982-3DF30676A5CE}" type="slidenum">
              <a:rPr lang="es-ES" smtClean="0"/>
              <a:t>‹Nº›</a:t>
            </a:fld>
            <a:endParaRPr lang="es-ES" dirty="0"/>
          </a:p>
        </p:txBody>
      </p:sp>
    </p:spTree>
    <p:extLst>
      <p:ext uri="{BB962C8B-B14F-4D97-AF65-F5344CB8AC3E}">
        <p14:creationId xmlns:p14="http://schemas.microsoft.com/office/powerpoint/2010/main" val="2495209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84C1D52C-9431-5644-AED1-5F2D7AE8DD15}" type="datetimeFigureOut">
              <a:rPr lang="es-ES" smtClean="0"/>
              <a:t>03/03/2020</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621839C9-794D-CA40-A982-3DF30676A5CE}" type="slidenum">
              <a:rPr lang="es-ES" smtClean="0"/>
              <a:t>‹Nº›</a:t>
            </a:fld>
            <a:endParaRPr lang="es-ES" dirty="0"/>
          </a:p>
        </p:txBody>
      </p:sp>
    </p:spTree>
    <p:extLst>
      <p:ext uri="{BB962C8B-B14F-4D97-AF65-F5344CB8AC3E}">
        <p14:creationId xmlns:p14="http://schemas.microsoft.com/office/powerpoint/2010/main" val="3767536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628650" y="365125"/>
            <a:ext cx="5800725"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84C1D52C-9431-5644-AED1-5F2D7AE8DD15}" type="datetimeFigureOut">
              <a:rPr lang="es-ES" smtClean="0"/>
              <a:t>03/03/2020</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621839C9-794D-CA40-A982-3DF30676A5CE}" type="slidenum">
              <a:rPr lang="es-ES" smtClean="0"/>
              <a:t>‹Nº›</a:t>
            </a:fld>
            <a:endParaRPr lang="es-ES" dirty="0"/>
          </a:p>
        </p:txBody>
      </p:sp>
    </p:spTree>
    <p:extLst>
      <p:ext uri="{BB962C8B-B14F-4D97-AF65-F5344CB8AC3E}">
        <p14:creationId xmlns:p14="http://schemas.microsoft.com/office/powerpoint/2010/main" val="3114041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4C1D52C-9431-5644-AED1-5F2D7AE8DD15}" type="datetimeFigureOut">
              <a:rPr lang="es-ES" smtClean="0"/>
              <a:t>03/03/2020</a:t>
            </a:fld>
            <a:endParaRPr lang="es-ES" dirty="0"/>
          </a:p>
        </p:txBody>
      </p:sp>
      <p:sp>
        <p:nvSpPr>
          <p:cNvPr id="5" name="Marcador de pie de página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1839C9-794D-CA40-A982-3DF30676A5CE}" type="slidenum">
              <a:rPr lang="es-ES" smtClean="0"/>
              <a:t>‹Nº›</a:t>
            </a:fld>
            <a:endParaRPr lang="es-ES" dirty="0"/>
          </a:p>
        </p:txBody>
      </p:sp>
    </p:spTree>
    <p:extLst>
      <p:ext uri="{BB962C8B-B14F-4D97-AF65-F5344CB8AC3E}">
        <p14:creationId xmlns:p14="http://schemas.microsoft.com/office/powerpoint/2010/main" val="753042423"/>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3"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11.xml"/><Relationship Id="rId5" Type="http://schemas.openxmlformats.org/officeDocument/2006/relationships/image" Target="../media/image1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tags" Target="../tags/tag12.xml"/><Relationship Id="rId5" Type="http://schemas.openxmlformats.org/officeDocument/2006/relationships/image" Target="../media/image1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tags" Target="../tags/tag13.xml"/><Relationship Id="rId5" Type="http://schemas.openxmlformats.org/officeDocument/2006/relationships/image" Target="../media/image17.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tags" Target="../tags/tag14.xml"/><Relationship Id="rId6" Type="http://schemas.openxmlformats.org/officeDocument/2006/relationships/image" Target="../media/image18.png"/><Relationship Id="rId5" Type="http://schemas.openxmlformats.org/officeDocument/2006/relationships/hyperlink" Target="https://github.com/"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tags" Target="../tags/tag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tags" Target="../tags/tag16.xml"/><Relationship Id="rId5" Type="http://schemas.openxmlformats.org/officeDocument/2006/relationships/image" Target="../media/image2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notesSlide" Target="../notesSlides/notesSlide16.xml"/><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slideLayout" Target="../slideLayouts/slideLayout10.xml"/><Relationship Id="rId1" Type="http://schemas.openxmlformats.org/officeDocument/2006/relationships/tags" Target="../tags/tag1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tags" Target="../tags/tag18.xml"/><Relationship Id="rId5" Type="http://schemas.openxmlformats.org/officeDocument/2006/relationships/image" Target="../media/image3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tags" Target="../tags/tag1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tags" Target="../tags/tag20.xml"/><Relationship Id="rId5" Type="http://schemas.openxmlformats.org/officeDocument/2006/relationships/image" Target="../media/image3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tags" Target="../tags/tag21.xml"/><Relationship Id="rId5" Type="http://schemas.openxmlformats.org/officeDocument/2006/relationships/image" Target="../media/image35.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tags" Target="../tags/tag22.xml"/><Relationship Id="rId5" Type="http://schemas.openxmlformats.org/officeDocument/2006/relationships/image" Target="../media/image3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tags" Target="../tags/tag23.xml"/><Relationship Id="rId5" Type="http://schemas.openxmlformats.org/officeDocument/2006/relationships/image" Target="../media/image37.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tags" Target="../tags/tag24.xml"/><Relationship Id="rId5" Type="http://schemas.openxmlformats.org/officeDocument/2006/relationships/image" Target="../media/image38.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tags" Target="../tags/tag25.xml"/><Relationship Id="rId5" Type="http://schemas.openxmlformats.org/officeDocument/2006/relationships/image" Target="../media/image39.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41.png"/><Relationship Id="rId2" Type="http://schemas.openxmlformats.org/officeDocument/2006/relationships/slideLayout" Target="../slideLayouts/slideLayout10.xml"/><Relationship Id="rId1" Type="http://schemas.openxmlformats.org/officeDocument/2006/relationships/tags" Target="../tags/tag26.xml"/><Relationship Id="rId6" Type="http://schemas.openxmlformats.org/officeDocument/2006/relationships/image" Target="../media/image44.svg"/><Relationship Id="rId5" Type="http://schemas.openxmlformats.org/officeDocument/2006/relationships/image" Target="../media/image40.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tags" Target="../tags/tag27.xml"/><Relationship Id="rId5" Type="http://schemas.openxmlformats.org/officeDocument/2006/relationships/image" Target="../media/image42.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tags" Target="../tags/tag2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notesSlide" Target="../notesSlides/notesSlide28.xml"/><Relationship Id="rId7" Type="http://schemas.openxmlformats.org/officeDocument/2006/relationships/image" Target="../media/image47.png"/><Relationship Id="rId2" Type="http://schemas.openxmlformats.org/officeDocument/2006/relationships/slideLayout" Target="../slideLayouts/slideLayout10.xml"/><Relationship Id="rId1" Type="http://schemas.openxmlformats.org/officeDocument/2006/relationships/tags" Target="../tags/tag2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tags" Target="../tags/tag30.xml"/><Relationship Id="rId5" Type="http://schemas.openxmlformats.org/officeDocument/2006/relationships/image" Target="../media/image48.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25.svg"/><Relationship Id="rId2" Type="http://schemas.openxmlformats.org/officeDocument/2006/relationships/slideLayout" Target="../slideLayouts/slideLayout10.xml"/><Relationship Id="rId1" Type="http://schemas.openxmlformats.org/officeDocument/2006/relationships/tags" Target="../tags/tag3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60.svg"/><Relationship Id="rId2" Type="http://schemas.openxmlformats.org/officeDocument/2006/relationships/slideLayout" Target="../slideLayouts/slideLayout10.xml"/><Relationship Id="rId1" Type="http://schemas.openxmlformats.org/officeDocument/2006/relationships/tags" Target="../tags/tag3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0.xml"/><Relationship Id="rId1" Type="http://schemas.openxmlformats.org/officeDocument/2006/relationships/tags" Target="../tags/tag33.xml"/><Relationship Id="rId6" Type="http://schemas.openxmlformats.org/officeDocument/2006/relationships/hyperlink" Target="https://lemoncode.net/lemoncode-blog/2017/12/12/git-y-visual-studio-code" TargetMode="External"/><Relationship Id="rId5" Type="http://schemas.openxmlformats.org/officeDocument/2006/relationships/image" Target="../media/image51.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tags" Target="../tags/tag34.xml"/><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6.xml"/><Relationship Id="rId5"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7.xml"/><Relationship Id="rId5" Type="http://schemas.openxmlformats.org/officeDocument/2006/relationships/image" Target="../media/image9.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8.xml"/><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9.xml"/><Relationship Id="rId5" Type="http://schemas.openxmlformats.org/officeDocument/2006/relationships/hyperlink" Target="https://git-scm.com/"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9.xml"/><Relationship Id="rId7" Type="http://schemas.openxmlformats.org/officeDocument/2006/relationships/image" Target="../media/image13.png"/><Relationship Id="rId2" Type="http://schemas.openxmlformats.org/officeDocument/2006/relationships/slideLayout" Target="../slideLayouts/slideLayout10.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CuadroTexto 2"/>
          <p:cNvSpPr txBox="1"/>
          <p:nvPr/>
        </p:nvSpPr>
        <p:spPr>
          <a:xfrm>
            <a:off x="4235791" y="2355005"/>
            <a:ext cx="4777579" cy="3046988"/>
          </a:xfrm>
          <a:prstGeom prst="rect">
            <a:avLst/>
          </a:prstGeom>
          <a:noFill/>
        </p:spPr>
        <p:txBody>
          <a:bodyPr wrap="square" rtlCol="0">
            <a:spAutoFit/>
          </a:bodyPr>
          <a:lstStyle/>
          <a:p>
            <a:pPr algn="just"/>
            <a:r>
              <a:rPr lang="es-CL" sz="3200" b="1">
                <a:solidFill>
                  <a:srgbClr val="49535F"/>
                </a:solidFill>
              </a:rPr>
              <a:t>Gestionar el código fuente utilizando GitHub para mantener un repositorio de código remoto seguro y permitir trabajo concurrente </a:t>
            </a:r>
            <a:endParaRPr lang="es-ES_tradnl" sz="3200" b="1" dirty="0">
              <a:solidFill>
                <a:srgbClr val="49535F"/>
              </a:solidFill>
            </a:endParaRPr>
          </a:p>
        </p:txBody>
      </p:sp>
    </p:spTree>
    <p:custDataLst>
      <p:tags r:id="rId1"/>
    </p:custDataLst>
    <p:extLst>
      <p:ext uri="{BB962C8B-B14F-4D97-AF65-F5344CB8AC3E}">
        <p14:creationId xmlns:p14="http://schemas.microsoft.com/office/powerpoint/2010/main" val="158389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B8818FB-2117-284B-943A-B5A7CA553401}"/>
              </a:ext>
            </a:extLst>
          </p:cNvPr>
          <p:cNvSpPr/>
          <p:nvPr/>
        </p:nvSpPr>
        <p:spPr>
          <a:xfrm>
            <a:off x="346596" y="730873"/>
            <a:ext cx="8450807" cy="2677656"/>
          </a:xfrm>
          <a:prstGeom prst="rect">
            <a:avLst/>
          </a:prstGeom>
        </p:spPr>
        <p:txBody>
          <a:bodyPr wrap="square">
            <a:spAutoFit/>
          </a:bodyPr>
          <a:lstStyle/>
          <a:p>
            <a:pPr algn="just"/>
            <a:r>
              <a:rPr lang="es-CL" sz="2800" b="1" dirty="0" smtClean="0"/>
              <a:t>		</a:t>
            </a:r>
            <a:r>
              <a:rPr lang="es-CL" sz="2800" b="1" dirty="0" err="1" smtClean="0"/>
              <a:t>Git</a:t>
            </a:r>
            <a:r>
              <a:rPr lang="es-CL" sz="2800" dirty="0" smtClean="0"/>
              <a:t> </a:t>
            </a:r>
            <a:r>
              <a:rPr lang="es-CL" sz="2800" dirty="0"/>
              <a:t>trabaja el </a:t>
            </a:r>
            <a:r>
              <a:rPr lang="es-CL" sz="2800" b="1" dirty="0"/>
              <a:t>código</a:t>
            </a:r>
            <a:r>
              <a:rPr lang="es-CL" sz="2800" dirty="0"/>
              <a:t> </a:t>
            </a:r>
            <a:r>
              <a:rPr lang="es-CL" sz="2800" b="1" dirty="0"/>
              <a:t>manteniéndolo en repositorios</a:t>
            </a:r>
            <a:r>
              <a:rPr lang="es-CL" sz="2800" dirty="0"/>
              <a:t>, que son </a:t>
            </a:r>
            <a:r>
              <a:rPr lang="es-CL" sz="2800" b="1" dirty="0"/>
              <a:t>como directorios </a:t>
            </a:r>
            <a:r>
              <a:rPr lang="es-CL" sz="2800" dirty="0"/>
              <a:t>donde se guardará nuestro código.</a:t>
            </a:r>
          </a:p>
          <a:p>
            <a:pPr algn="just"/>
            <a:endParaRPr lang="es-CL" sz="2800" dirty="0"/>
          </a:p>
          <a:p>
            <a:pPr algn="just"/>
            <a:r>
              <a:rPr lang="es-CL" sz="2800" dirty="0"/>
              <a:t>Permite la </a:t>
            </a:r>
            <a:r>
              <a:rPr lang="es-CL" sz="2800" b="1" dirty="0"/>
              <a:t>creación de ramas o </a:t>
            </a:r>
            <a:r>
              <a:rPr lang="es-CL" sz="2800" b="1" dirty="0" err="1" smtClean="0"/>
              <a:t>Branches</a:t>
            </a:r>
            <a:r>
              <a:rPr lang="es-CL" sz="2800" b="1" dirty="0" smtClean="0"/>
              <a:t> </a:t>
            </a:r>
            <a:r>
              <a:rPr lang="es-CL" sz="2800" b="1" dirty="0"/>
              <a:t>para trabajar en distintas versiones de código en paralelo.</a:t>
            </a:r>
            <a:endParaRPr lang="es-ES" sz="2800" b="1" dirty="0"/>
          </a:p>
        </p:txBody>
      </p:sp>
      <p:pic>
        <p:nvPicPr>
          <p:cNvPr id="5" name="Imagen 4">
            <a:extLst>
              <a:ext uri="{FF2B5EF4-FFF2-40B4-BE49-F238E27FC236}">
                <a16:creationId xmlns:a16="http://schemas.microsoft.com/office/drawing/2014/main" id="{C3F4B49F-68BC-2441-BD13-3919E630E33B}"/>
              </a:ext>
            </a:extLst>
          </p:cNvPr>
          <p:cNvPicPr>
            <a:picLocks noChangeAspect="1"/>
          </p:cNvPicPr>
          <p:nvPr/>
        </p:nvPicPr>
        <p:blipFill>
          <a:blip r:embed="rId5"/>
          <a:stretch>
            <a:fillRect/>
          </a:stretch>
        </p:blipFill>
        <p:spPr>
          <a:xfrm>
            <a:off x="1375931" y="3488119"/>
            <a:ext cx="6017645" cy="3369881"/>
          </a:xfrm>
          <a:prstGeom prst="rect">
            <a:avLst/>
          </a:prstGeom>
        </p:spPr>
      </p:pic>
      <p:sp>
        <p:nvSpPr>
          <p:cNvPr id="8" name="CuadroTexto 7">
            <a:extLst>
              <a:ext uri="{FF2B5EF4-FFF2-40B4-BE49-F238E27FC236}">
                <a16:creationId xmlns:a16="http://schemas.microsoft.com/office/drawing/2014/main" id="{7083EB30-37FB-3E44-8881-D34C490095A8}"/>
              </a:ext>
            </a:extLst>
          </p:cNvPr>
          <p:cNvSpPr txBox="1"/>
          <p:nvPr/>
        </p:nvSpPr>
        <p:spPr>
          <a:xfrm>
            <a:off x="1108108" y="0"/>
            <a:ext cx="1504463" cy="707886"/>
          </a:xfrm>
          <a:prstGeom prst="rect">
            <a:avLst/>
          </a:prstGeom>
          <a:noFill/>
        </p:spPr>
        <p:txBody>
          <a:bodyPr wrap="square" rtlCol="0">
            <a:spAutoFit/>
          </a:bodyPr>
          <a:lstStyle/>
          <a:p>
            <a:r>
              <a:rPr lang="es-ES" sz="4000" b="1" dirty="0" smtClean="0">
                <a:solidFill>
                  <a:schemeClr val="bg1"/>
                </a:solidFill>
              </a:rPr>
              <a:t>GIT</a:t>
            </a:r>
            <a:endParaRPr lang="es-CL" sz="4000" b="1" dirty="0">
              <a:solidFill>
                <a:schemeClr val="bg1"/>
              </a:solidFill>
            </a:endParaRPr>
          </a:p>
        </p:txBody>
      </p:sp>
    </p:spTree>
    <p:custDataLst>
      <p:tags r:id="rId1"/>
    </p:custDataLst>
    <p:extLst>
      <p:ext uri="{BB962C8B-B14F-4D97-AF65-F5344CB8AC3E}">
        <p14:creationId xmlns:p14="http://schemas.microsoft.com/office/powerpoint/2010/main" val="78589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B8818FB-2117-284B-943A-B5A7CA553401}"/>
              </a:ext>
            </a:extLst>
          </p:cNvPr>
          <p:cNvSpPr/>
          <p:nvPr/>
        </p:nvSpPr>
        <p:spPr>
          <a:xfrm>
            <a:off x="346595" y="770062"/>
            <a:ext cx="8450807" cy="6124754"/>
          </a:xfrm>
          <a:prstGeom prst="rect">
            <a:avLst/>
          </a:prstGeom>
        </p:spPr>
        <p:txBody>
          <a:bodyPr wrap="square">
            <a:spAutoFit/>
          </a:bodyPr>
          <a:lstStyle/>
          <a:p>
            <a:pPr algn="just"/>
            <a:r>
              <a:rPr lang="es-CL" sz="2000" dirty="0" smtClean="0"/>
              <a:t>		El </a:t>
            </a:r>
            <a:r>
              <a:rPr lang="es-CL" sz="2000" dirty="0"/>
              <a:t>repositorio central, master, tiene tres ramas principales con una vida </a:t>
            </a:r>
            <a:r>
              <a:rPr lang="es-CL" sz="2000" dirty="0" smtClean="0"/>
              <a:t>		infinita</a:t>
            </a:r>
            <a:r>
              <a:rPr lang="es-CL" sz="2000" dirty="0"/>
              <a:t>. Consideramos que </a:t>
            </a:r>
            <a:r>
              <a:rPr lang="es-CL" sz="2000" b="1" dirty="0"/>
              <a:t>master</a:t>
            </a:r>
            <a:r>
              <a:rPr lang="es-CL" sz="2000" dirty="0"/>
              <a:t> es la rama principal, donde el código fuente </a:t>
            </a:r>
            <a:r>
              <a:rPr lang="es-CL" sz="2000" dirty="0" smtClean="0"/>
              <a:t>refleja un </a:t>
            </a:r>
            <a:r>
              <a:rPr lang="es-CL" sz="2000" dirty="0"/>
              <a:t>estado </a:t>
            </a:r>
            <a:r>
              <a:rPr lang="es-CL" sz="2000" b="1" dirty="0"/>
              <a:t>listo para producción</a:t>
            </a:r>
            <a:r>
              <a:rPr lang="es-CL" sz="2000" dirty="0"/>
              <a:t>. Consideramos que las otras </a:t>
            </a:r>
            <a:r>
              <a:rPr lang="es-CL" sz="2000" dirty="0" smtClean="0"/>
              <a:t>ramas (1, </a:t>
            </a:r>
            <a:r>
              <a:rPr lang="es-CL" sz="2000" dirty="0"/>
              <a:t>2 y </a:t>
            </a:r>
            <a:r>
              <a:rPr lang="es-CL" sz="2000" dirty="0" smtClean="0"/>
              <a:t>3)</a:t>
            </a:r>
            <a:r>
              <a:rPr lang="es-CL" sz="2000" dirty="0"/>
              <a:t> son ramas donde el código fuente siempre refleja un estado con los últimos cambios de desarrollo entregados para la próxima versión.  Cuando estas ramas alcanzan un punto estable, todos los cambios deben fusionarse nuevamente en el </a:t>
            </a:r>
            <a:r>
              <a:rPr lang="es-CL" sz="2000" dirty="0" smtClean="0"/>
              <a:t>master generando una </a:t>
            </a:r>
            <a:r>
              <a:rPr lang="es-CL" sz="2000" dirty="0"/>
              <a:t>nueva versión para producción</a:t>
            </a:r>
            <a:r>
              <a:rPr lang="es-CL" sz="2000" dirty="0" smtClean="0"/>
              <a:t>. </a:t>
            </a:r>
          </a:p>
          <a:p>
            <a:pPr algn="just"/>
            <a:endParaRPr lang="es-CL" b="1" dirty="0" smtClean="0"/>
          </a:p>
          <a:p>
            <a:pPr algn="just"/>
            <a:endParaRPr lang="es-CL" b="1" dirty="0"/>
          </a:p>
          <a:p>
            <a:pPr algn="just"/>
            <a:r>
              <a:rPr lang="es-CL" sz="2000" b="1" dirty="0" smtClean="0"/>
              <a:t>                          </a:t>
            </a:r>
            <a:r>
              <a:rPr lang="es-CL" sz="2800" b="1" dirty="0" smtClean="0">
                <a:solidFill>
                  <a:srgbClr val="7030A0"/>
                </a:solidFill>
              </a:rPr>
              <a:t>Master</a:t>
            </a:r>
          </a:p>
          <a:p>
            <a:pPr algn="just"/>
            <a:endParaRPr lang="es-CL" sz="2000" b="1" dirty="0" smtClean="0">
              <a:solidFill>
                <a:srgbClr val="FF0000"/>
              </a:solidFill>
            </a:endParaRPr>
          </a:p>
          <a:p>
            <a:pPr algn="just"/>
            <a:r>
              <a:rPr lang="es-CL" sz="2800" b="1" dirty="0">
                <a:solidFill>
                  <a:srgbClr val="FF0000"/>
                </a:solidFill>
              </a:rPr>
              <a:t>			 </a:t>
            </a:r>
            <a:r>
              <a:rPr lang="es-CL" sz="2800" b="1" dirty="0" smtClean="0">
                <a:solidFill>
                  <a:srgbClr val="FF0000"/>
                </a:solidFill>
              </a:rPr>
              <a:t>Rama1</a:t>
            </a:r>
            <a:endParaRPr lang="es-CL" sz="2800" b="1" dirty="0">
              <a:solidFill>
                <a:srgbClr val="FF0000"/>
              </a:solidFill>
            </a:endParaRPr>
          </a:p>
          <a:p>
            <a:pPr algn="just"/>
            <a:endParaRPr lang="es-CL" sz="2400" b="1" dirty="0">
              <a:solidFill>
                <a:srgbClr val="FF0000"/>
              </a:solidFill>
            </a:endParaRPr>
          </a:p>
          <a:p>
            <a:pPr algn="just"/>
            <a:r>
              <a:rPr lang="es-CL" sz="2800" b="1" dirty="0"/>
              <a:t>			 </a:t>
            </a:r>
            <a:r>
              <a:rPr lang="es-CL" sz="2800" b="1" dirty="0">
                <a:solidFill>
                  <a:schemeClr val="accent4">
                    <a:lumMod val="60000"/>
                    <a:lumOff val="40000"/>
                  </a:schemeClr>
                </a:solidFill>
              </a:rPr>
              <a:t>Rama2</a:t>
            </a:r>
          </a:p>
          <a:p>
            <a:pPr algn="just"/>
            <a:endParaRPr lang="es-CL" sz="2000" b="1" dirty="0" smtClean="0"/>
          </a:p>
          <a:p>
            <a:pPr algn="just"/>
            <a:r>
              <a:rPr lang="es-CL" sz="2800" b="1" dirty="0"/>
              <a:t>			 </a:t>
            </a:r>
            <a:r>
              <a:rPr lang="es-CL" sz="2800" b="1" dirty="0">
                <a:solidFill>
                  <a:schemeClr val="accent1">
                    <a:lumMod val="60000"/>
                    <a:lumOff val="40000"/>
                  </a:schemeClr>
                </a:solidFill>
              </a:rPr>
              <a:t>Rama3</a:t>
            </a:r>
          </a:p>
          <a:p>
            <a:pPr algn="just"/>
            <a:endParaRPr lang="es-ES" sz="2000" b="1" dirty="0"/>
          </a:p>
        </p:txBody>
      </p:sp>
      <p:pic>
        <p:nvPicPr>
          <p:cNvPr id="2" name="Imagen 1">
            <a:extLst>
              <a:ext uri="{FF2B5EF4-FFF2-40B4-BE49-F238E27FC236}">
                <a16:creationId xmlns:a16="http://schemas.microsoft.com/office/drawing/2014/main" id="{602DD5A8-E378-F74A-841D-4963D148CA6C}"/>
              </a:ext>
            </a:extLst>
          </p:cNvPr>
          <p:cNvPicPr>
            <a:picLocks noChangeAspect="1"/>
          </p:cNvPicPr>
          <p:nvPr/>
        </p:nvPicPr>
        <p:blipFill>
          <a:blip r:embed="rId5"/>
          <a:stretch>
            <a:fillRect/>
          </a:stretch>
        </p:blipFill>
        <p:spPr>
          <a:xfrm>
            <a:off x="3186132" y="3592286"/>
            <a:ext cx="5957868" cy="3187337"/>
          </a:xfrm>
          <a:prstGeom prst="rect">
            <a:avLst/>
          </a:prstGeom>
          <a:effectLst>
            <a:softEdge rad="63500"/>
          </a:effectLst>
        </p:spPr>
      </p:pic>
      <p:sp>
        <p:nvSpPr>
          <p:cNvPr id="5" name="CuadroTexto 4">
            <a:extLst>
              <a:ext uri="{FF2B5EF4-FFF2-40B4-BE49-F238E27FC236}">
                <a16:creationId xmlns:a16="http://schemas.microsoft.com/office/drawing/2014/main" id="{7083EB30-37FB-3E44-8881-D34C490095A8}"/>
              </a:ext>
            </a:extLst>
          </p:cNvPr>
          <p:cNvSpPr txBox="1"/>
          <p:nvPr/>
        </p:nvSpPr>
        <p:spPr>
          <a:xfrm>
            <a:off x="1108108" y="0"/>
            <a:ext cx="1504463" cy="707886"/>
          </a:xfrm>
          <a:prstGeom prst="rect">
            <a:avLst/>
          </a:prstGeom>
          <a:noFill/>
        </p:spPr>
        <p:txBody>
          <a:bodyPr wrap="square" rtlCol="0">
            <a:spAutoFit/>
          </a:bodyPr>
          <a:lstStyle/>
          <a:p>
            <a:r>
              <a:rPr lang="es-ES" sz="4000" b="1" dirty="0" smtClean="0">
                <a:solidFill>
                  <a:schemeClr val="bg1"/>
                </a:solidFill>
              </a:rPr>
              <a:t>GIT</a:t>
            </a:r>
            <a:endParaRPr lang="es-CL" sz="4000" b="1" dirty="0">
              <a:solidFill>
                <a:schemeClr val="bg1"/>
              </a:solidFill>
            </a:endParaRPr>
          </a:p>
        </p:txBody>
      </p:sp>
    </p:spTree>
    <p:custDataLst>
      <p:tags r:id="rId1"/>
    </p:custDataLst>
    <p:extLst>
      <p:ext uri="{BB962C8B-B14F-4D97-AF65-F5344CB8AC3E}">
        <p14:creationId xmlns:p14="http://schemas.microsoft.com/office/powerpoint/2010/main" val="150726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B8818FB-2117-284B-943A-B5A7CA553401}"/>
              </a:ext>
            </a:extLst>
          </p:cNvPr>
          <p:cNvSpPr/>
          <p:nvPr/>
        </p:nvSpPr>
        <p:spPr>
          <a:xfrm>
            <a:off x="346596" y="1512153"/>
            <a:ext cx="8450807" cy="1169551"/>
          </a:xfrm>
          <a:prstGeom prst="rect">
            <a:avLst/>
          </a:prstGeom>
        </p:spPr>
        <p:txBody>
          <a:bodyPr wrap="square">
            <a:spAutoFit/>
          </a:bodyPr>
          <a:lstStyle/>
          <a:p>
            <a:pPr algn="just"/>
            <a:r>
              <a:rPr lang="es-CL" dirty="0"/>
              <a:t> </a:t>
            </a:r>
          </a:p>
          <a:p>
            <a:pPr algn="just"/>
            <a:endParaRPr lang="es-CL" dirty="0"/>
          </a:p>
          <a:p>
            <a:pPr algn="just"/>
            <a:endParaRPr lang="es-CL" dirty="0"/>
          </a:p>
          <a:p>
            <a:pPr algn="just"/>
            <a:r>
              <a:rPr lang="es-CL" sz="1600" b="1" dirty="0"/>
              <a:t>                               </a:t>
            </a:r>
            <a:endParaRPr lang="es-ES" b="1" dirty="0"/>
          </a:p>
        </p:txBody>
      </p:sp>
      <p:pic>
        <p:nvPicPr>
          <p:cNvPr id="3" name="Imagen 2">
            <a:extLst>
              <a:ext uri="{FF2B5EF4-FFF2-40B4-BE49-F238E27FC236}">
                <a16:creationId xmlns:a16="http://schemas.microsoft.com/office/drawing/2014/main" id="{9D0860CD-7513-D547-8B03-E46CB3434FF3}"/>
              </a:ext>
            </a:extLst>
          </p:cNvPr>
          <p:cNvPicPr>
            <a:picLocks noChangeAspect="1"/>
          </p:cNvPicPr>
          <p:nvPr/>
        </p:nvPicPr>
        <p:blipFill>
          <a:blip r:embed="rId5"/>
          <a:stretch>
            <a:fillRect/>
          </a:stretch>
        </p:blipFill>
        <p:spPr>
          <a:xfrm>
            <a:off x="-52254" y="-26126"/>
            <a:ext cx="9248505" cy="6792686"/>
          </a:xfrm>
          <a:prstGeom prst="rect">
            <a:avLst/>
          </a:prstGeom>
          <a:effectLst>
            <a:softEdge rad="38100"/>
          </a:effectLst>
        </p:spPr>
      </p:pic>
      <p:sp>
        <p:nvSpPr>
          <p:cNvPr id="4" name="CuadroTexto 3">
            <a:extLst>
              <a:ext uri="{FF2B5EF4-FFF2-40B4-BE49-F238E27FC236}">
                <a16:creationId xmlns:a16="http://schemas.microsoft.com/office/drawing/2014/main" id="{22136766-F859-624F-B85C-75F1BF59A005}"/>
              </a:ext>
            </a:extLst>
          </p:cNvPr>
          <p:cNvSpPr txBox="1"/>
          <p:nvPr/>
        </p:nvSpPr>
        <p:spPr>
          <a:xfrm>
            <a:off x="6962503" y="691763"/>
            <a:ext cx="2220687" cy="5262979"/>
          </a:xfrm>
          <a:prstGeom prst="rect">
            <a:avLst/>
          </a:prstGeom>
          <a:noFill/>
        </p:spPr>
        <p:txBody>
          <a:bodyPr wrap="square" rtlCol="0">
            <a:spAutoFit/>
          </a:bodyPr>
          <a:lstStyle/>
          <a:p>
            <a:pPr algn="ctr"/>
            <a:r>
              <a:rPr lang="es-ES_tradnl" sz="2800" b="1" dirty="0"/>
              <a:t>Producción</a:t>
            </a:r>
          </a:p>
          <a:p>
            <a:pPr algn="ctr"/>
            <a:r>
              <a:rPr lang="es-ES_tradnl" sz="2800" b="1" dirty="0"/>
              <a:t>Cliente</a:t>
            </a:r>
          </a:p>
          <a:p>
            <a:pPr algn="ctr"/>
            <a:endParaRPr lang="es-ES_tradnl" sz="2800" b="1" dirty="0"/>
          </a:p>
          <a:p>
            <a:pPr algn="ctr"/>
            <a:endParaRPr lang="es-ES_tradnl" sz="2800" b="1" dirty="0" smtClean="0"/>
          </a:p>
          <a:p>
            <a:pPr algn="ctr"/>
            <a:endParaRPr lang="es-ES_tradnl" sz="2800" b="1" dirty="0" smtClean="0"/>
          </a:p>
          <a:p>
            <a:pPr algn="ctr"/>
            <a:endParaRPr lang="es-ES_tradnl" sz="2800" b="1" dirty="0"/>
          </a:p>
          <a:p>
            <a:pPr algn="ctr"/>
            <a:endParaRPr lang="es-ES_tradnl" sz="2800" b="1" dirty="0" smtClean="0"/>
          </a:p>
          <a:p>
            <a:pPr algn="ctr"/>
            <a:endParaRPr lang="es-ES_tradnl" sz="2800" b="1" dirty="0"/>
          </a:p>
          <a:p>
            <a:pPr algn="ctr"/>
            <a:endParaRPr lang="es-ES_tradnl" sz="2800" b="1" dirty="0"/>
          </a:p>
          <a:p>
            <a:pPr algn="ctr"/>
            <a:endParaRPr lang="es-ES_tradnl" sz="2800" b="1" dirty="0"/>
          </a:p>
          <a:p>
            <a:pPr algn="ctr"/>
            <a:r>
              <a:rPr lang="es-ES_tradnl" sz="2800" b="1" dirty="0"/>
              <a:t>Desarrollo</a:t>
            </a:r>
          </a:p>
          <a:p>
            <a:pPr algn="ctr"/>
            <a:r>
              <a:rPr lang="es-ES_tradnl" sz="2800" b="1" dirty="0" smtClean="0"/>
              <a:t>Programador</a:t>
            </a:r>
            <a:endParaRPr lang="es-ES_tradnl" sz="2800" dirty="0"/>
          </a:p>
        </p:txBody>
      </p:sp>
      <p:sp>
        <p:nvSpPr>
          <p:cNvPr id="8" name="CuadroTexto 7">
            <a:extLst>
              <a:ext uri="{FF2B5EF4-FFF2-40B4-BE49-F238E27FC236}">
                <a16:creationId xmlns:a16="http://schemas.microsoft.com/office/drawing/2014/main" id="{7083EB30-37FB-3E44-8881-D34C490095A8}"/>
              </a:ext>
            </a:extLst>
          </p:cNvPr>
          <p:cNvSpPr txBox="1"/>
          <p:nvPr/>
        </p:nvSpPr>
        <p:spPr>
          <a:xfrm>
            <a:off x="1108108" y="0"/>
            <a:ext cx="1504463" cy="707886"/>
          </a:xfrm>
          <a:prstGeom prst="rect">
            <a:avLst/>
          </a:prstGeom>
          <a:noFill/>
        </p:spPr>
        <p:txBody>
          <a:bodyPr wrap="square" rtlCol="0">
            <a:spAutoFit/>
          </a:bodyPr>
          <a:lstStyle/>
          <a:p>
            <a:r>
              <a:rPr lang="es-ES" sz="4000" b="1" dirty="0" smtClean="0">
                <a:solidFill>
                  <a:schemeClr val="bg1"/>
                </a:solidFill>
              </a:rPr>
              <a:t>GIT</a:t>
            </a:r>
            <a:endParaRPr lang="es-CL" sz="4000" b="1" dirty="0">
              <a:solidFill>
                <a:schemeClr val="bg1"/>
              </a:solidFill>
            </a:endParaRPr>
          </a:p>
        </p:txBody>
      </p:sp>
    </p:spTree>
    <p:custDataLst>
      <p:tags r:id="rId1"/>
    </p:custDataLst>
    <p:extLst>
      <p:ext uri="{BB962C8B-B14F-4D97-AF65-F5344CB8AC3E}">
        <p14:creationId xmlns:p14="http://schemas.microsoft.com/office/powerpoint/2010/main" val="39129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B8818FB-2117-284B-943A-B5A7CA553401}"/>
              </a:ext>
            </a:extLst>
          </p:cNvPr>
          <p:cNvSpPr/>
          <p:nvPr/>
        </p:nvSpPr>
        <p:spPr>
          <a:xfrm>
            <a:off x="464161" y="843173"/>
            <a:ext cx="8450807" cy="1261884"/>
          </a:xfrm>
          <a:prstGeom prst="rect">
            <a:avLst/>
          </a:prstGeom>
        </p:spPr>
        <p:txBody>
          <a:bodyPr wrap="square">
            <a:spAutoFit/>
          </a:bodyPr>
          <a:lstStyle/>
          <a:p>
            <a:pPr algn="just"/>
            <a:r>
              <a:rPr lang="es-CL" sz="2400" dirty="0" smtClean="0"/>
              <a:t>	  Para </a:t>
            </a:r>
            <a:r>
              <a:rPr lang="es-CL" sz="2400" dirty="0"/>
              <a:t>tener nuestro repositorio, </a:t>
            </a:r>
            <a:r>
              <a:rPr lang="es-CL" sz="2400" dirty="0" smtClean="0"/>
              <a:t>crearemos una </a:t>
            </a:r>
            <a:r>
              <a:rPr lang="es-CL" sz="2400" dirty="0"/>
              <a:t>cuenta en GitHub</a:t>
            </a:r>
            <a:r>
              <a:rPr lang="es-CL" sz="2400" dirty="0" smtClean="0"/>
              <a:t>:</a:t>
            </a:r>
            <a:endParaRPr lang="es-CL" sz="2400" dirty="0"/>
          </a:p>
          <a:p>
            <a:pPr algn="ctr"/>
            <a:r>
              <a:rPr lang="es-CL" sz="2800" dirty="0">
                <a:hlinkClick r:id="rId5"/>
              </a:rPr>
              <a:t>https://github.com</a:t>
            </a:r>
            <a:endParaRPr lang="es-ES" sz="2800" dirty="0"/>
          </a:p>
        </p:txBody>
      </p:sp>
      <p:pic>
        <p:nvPicPr>
          <p:cNvPr id="3" name="Imagen 2">
            <a:extLst>
              <a:ext uri="{FF2B5EF4-FFF2-40B4-BE49-F238E27FC236}">
                <a16:creationId xmlns:a16="http://schemas.microsoft.com/office/drawing/2014/main" id="{629F7EA1-B14E-D148-9941-C79F5230DA6E}"/>
              </a:ext>
            </a:extLst>
          </p:cNvPr>
          <p:cNvPicPr>
            <a:picLocks noChangeAspect="1"/>
          </p:cNvPicPr>
          <p:nvPr/>
        </p:nvPicPr>
        <p:blipFill>
          <a:blip r:embed="rId6"/>
          <a:stretch>
            <a:fillRect/>
          </a:stretch>
        </p:blipFill>
        <p:spPr>
          <a:xfrm>
            <a:off x="152549" y="2240344"/>
            <a:ext cx="8762420" cy="4617656"/>
          </a:xfrm>
          <a:prstGeom prst="rect">
            <a:avLst/>
          </a:prstGeom>
          <a:effectLst>
            <a:softEdge rad="63500"/>
          </a:effectLst>
        </p:spPr>
      </p:pic>
      <p:sp>
        <p:nvSpPr>
          <p:cNvPr id="5" name="CuadroTexto 4">
            <a:extLst>
              <a:ext uri="{FF2B5EF4-FFF2-40B4-BE49-F238E27FC236}">
                <a16:creationId xmlns:a16="http://schemas.microsoft.com/office/drawing/2014/main" id="{7083EB30-37FB-3E44-8881-D34C490095A8}"/>
              </a:ext>
            </a:extLst>
          </p:cNvPr>
          <p:cNvSpPr txBox="1"/>
          <p:nvPr/>
        </p:nvSpPr>
        <p:spPr>
          <a:xfrm>
            <a:off x="1108108" y="0"/>
            <a:ext cx="2053103" cy="707886"/>
          </a:xfrm>
          <a:prstGeom prst="rect">
            <a:avLst/>
          </a:prstGeom>
          <a:noFill/>
        </p:spPr>
        <p:txBody>
          <a:bodyPr wrap="square" rtlCol="0">
            <a:spAutoFit/>
          </a:bodyPr>
          <a:lstStyle/>
          <a:p>
            <a:r>
              <a:rPr lang="es-ES" sz="4000" b="1" dirty="0" smtClean="0">
                <a:solidFill>
                  <a:schemeClr val="bg1"/>
                </a:solidFill>
              </a:rPr>
              <a:t>GITHUB</a:t>
            </a:r>
            <a:endParaRPr lang="es-CL" sz="4000" b="1" dirty="0">
              <a:solidFill>
                <a:schemeClr val="bg1"/>
              </a:solidFill>
            </a:endParaRPr>
          </a:p>
        </p:txBody>
      </p:sp>
    </p:spTree>
    <p:custDataLst>
      <p:tags r:id="rId1"/>
    </p:custDataLst>
    <p:extLst>
      <p:ext uri="{BB962C8B-B14F-4D97-AF65-F5344CB8AC3E}">
        <p14:creationId xmlns:p14="http://schemas.microsoft.com/office/powerpoint/2010/main" val="120522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7083EB30-37FB-3E44-8881-D34C490095A8}"/>
              </a:ext>
            </a:extLst>
          </p:cNvPr>
          <p:cNvSpPr txBox="1"/>
          <p:nvPr/>
        </p:nvSpPr>
        <p:spPr>
          <a:xfrm>
            <a:off x="704031" y="0"/>
            <a:ext cx="1959428" cy="707886"/>
          </a:xfrm>
          <a:prstGeom prst="rect">
            <a:avLst/>
          </a:prstGeom>
          <a:noFill/>
        </p:spPr>
        <p:txBody>
          <a:bodyPr wrap="square" rtlCol="0">
            <a:spAutoFit/>
          </a:bodyPr>
          <a:lstStyle/>
          <a:p>
            <a:r>
              <a:rPr lang="es-ES" sz="4000" b="1" dirty="0" smtClean="0">
                <a:solidFill>
                  <a:schemeClr val="bg1"/>
                </a:solidFill>
              </a:rPr>
              <a:t>GITHUB</a:t>
            </a:r>
            <a:endParaRPr lang="es-CL" sz="4000" b="1" dirty="0">
              <a:solidFill>
                <a:schemeClr val="bg1"/>
              </a:solidFill>
            </a:endParaRPr>
          </a:p>
        </p:txBody>
      </p:sp>
      <p:pic>
        <p:nvPicPr>
          <p:cNvPr id="2" name="Imagen 1"/>
          <p:cNvPicPr>
            <a:picLocks noChangeAspect="1"/>
          </p:cNvPicPr>
          <p:nvPr/>
        </p:nvPicPr>
        <p:blipFill rotWithShape="1">
          <a:blip r:embed="rId5"/>
          <a:srcRect t="22025" b="26189"/>
          <a:stretch/>
        </p:blipFill>
        <p:spPr>
          <a:xfrm>
            <a:off x="1553115" y="1972489"/>
            <a:ext cx="6553543" cy="3479679"/>
          </a:xfrm>
          <a:prstGeom prst="rect">
            <a:avLst/>
          </a:prstGeom>
        </p:spPr>
      </p:pic>
      <p:sp>
        <p:nvSpPr>
          <p:cNvPr id="3" name="Rectángulo redondeado 2"/>
          <p:cNvSpPr/>
          <p:nvPr/>
        </p:nvSpPr>
        <p:spPr>
          <a:xfrm>
            <a:off x="1738515" y="4676501"/>
            <a:ext cx="2011680" cy="57476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Rectángulo 5">
            <a:extLst>
              <a:ext uri="{FF2B5EF4-FFF2-40B4-BE49-F238E27FC236}">
                <a16:creationId xmlns:a16="http://schemas.microsoft.com/office/drawing/2014/main" id="{6B8818FB-2117-284B-943A-B5A7CA553401}"/>
              </a:ext>
            </a:extLst>
          </p:cNvPr>
          <p:cNvSpPr/>
          <p:nvPr/>
        </p:nvSpPr>
        <p:spPr>
          <a:xfrm>
            <a:off x="2831268" y="1326158"/>
            <a:ext cx="3997235" cy="646331"/>
          </a:xfrm>
          <a:prstGeom prst="rect">
            <a:avLst/>
          </a:prstGeom>
        </p:spPr>
        <p:txBody>
          <a:bodyPr wrap="square">
            <a:spAutoFit/>
          </a:bodyPr>
          <a:lstStyle/>
          <a:p>
            <a:pPr algn="just"/>
            <a:r>
              <a:rPr lang="es-CL" sz="3600" b="1" dirty="0" smtClean="0"/>
              <a:t>Crear un repositorio</a:t>
            </a:r>
            <a:endParaRPr lang="es-CL" sz="3600" b="1" dirty="0"/>
          </a:p>
        </p:txBody>
      </p:sp>
      <p:pic>
        <p:nvPicPr>
          <p:cNvPr id="7" name="Imagen 6"/>
          <p:cNvPicPr>
            <a:picLocks noChangeAspect="1"/>
          </p:cNvPicPr>
          <p:nvPr/>
        </p:nvPicPr>
        <p:blipFill rotWithShape="1">
          <a:blip r:embed="rId6"/>
          <a:srcRect l="22199" t="5698" r="24783" b="9559"/>
          <a:stretch/>
        </p:blipFill>
        <p:spPr>
          <a:xfrm>
            <a:off x="1530608" y="2888"/>
            <a:ext cx="7613392" cy="6841665"/>
          </a:xfrm>
          <a:prstGeom prst="rect">
            <a:avLst/>
          </a:prstGeom>
        </p:spPr>
      </p:pic>
    </p:spTree>
    <p:custDataLst>
      <p:tags r:id="rId1"/>
    </p:custDataLst>
    <p:extLst>
      <p:ext uri="{BB962C8B-B14F-4D97-AF65-F5344CB8AC3E}">
        <p14:creationId xmlns:p14="http://schemas.microsoft.com/office/powerpoint/2010/main" val="340671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B8818FB-2117-284B-943A-B5A7CA553401}"/>
              </a:ext>
            </a:extLst>
          </p:cNvPr>
          <p:cNvSpPr/>
          <p:nvPr/>
        </p:nvSpPr>
        <p:spPr>
          <a:xfrm>
            <a:off x="1108108" y="782245"/>
            <a:ext cx="7826886" cy="1384995"/>
          </a:xfrm>
          <a:prstGeom prst="rect">
            <a:avLst/>
          </a:prstGeom>
        </p:spPr>
        <p:txBody>
          <a:bodyPr wrap="square">
            <a:spAutoFit/>
          </a:bodyPr>
          <a:lstStyle/>
          <a:p>
            <a:pPr algn="just"/>
            <a:r>
              <a:rPr lang="es-CL" sz="2800" dirty="0" smtClean="0"/>
              <a:t>URL </a:t>
            </a:r>
            <a:r>
              <a:rPr lang="es-CL" sz="2800" dirty="0"/>
              <a:t>del </a:t>
            </a:r>
            <a:r>
              <a:rPr lang="es-CL" sz="2800" dirty="0" smtClean="0"/>
              <a:t>repositorio: </a:t>
            </a:r>
            <a:r>
              <a:rPr lang="es-CL" sz="2800" dirty="0"/>
              <a:t>para </a:t>
            </a:r>
            <a:r>
              <a:rPr lang="es-CL" sz="2800" dirty="0" smtClean="0"/>
              <a:t>acceder remotamente desde diferentes herramientas de administración de código como GIT, Visual Studio </a:t>
            </a:r>
            <a:r>
              <a:rPr lang="es-CL" sz="2800" dirty="0" err="1" smtClean="0"/>
              <a:t>Code</a:t>
            </a:r>
            <a:r>
              <a:rPr lang="es-CL" sz="2800" dirty="0" smtClean="0"/>
              <a:t>, etc.</a:t>
            </a:r>
            <a:endParaRPr lang="es-CL" sz="2800" dirty="0"/>
          </a:p>
        </p:txBody>
      </p:sp>
      <p:sp>
        <p:nvSpPr>
          <p:cNvPr id="9" name="CuadroTexto 8">
            <a:extLst>
              <a:ext uri="{FF2B5EF4-FFF2-40B4-BE49-F238E27FC236}">
                <a16:creationId xmlns:a16="http://schemas.microsoft.com/office/drawing/2014/main" id="{7083EB30-37FB-3E44-8881-D34C490095A8}"/>
              </a:ext>
            </a:extLst>
          </p:cNvPr>
          <p:cNvSpPr txBox="1"/>
          <p:nvPr/>
        </p:nvSpPr>
        <p:spPr>
          <a:xfrm>
            <a:off x="1108108" y="0"/>
            <a:ext cx="1948601" cy="707886"/>
          </a:xfrm>
          <a:prstGeom prst="rect">
            <a:avLst/>
          </a:prstGeom>
          <a:noFill/>
        </p:spPr>
        <p:txBody>
          <a:bodyPr wrap="square" rtlCol="0">
            <a:spAutoFit/>
          </a:bodyPr>
          <a:lstStyle/>
          <a:p>
            <a:r>
              <a:rPr lang="es-ES" sz="4000" b="1" dirty="0" smtClean="0">
                <a:solidFill>
                  <a:schemeClr val="bg1"/>
                </a:solidFill>
              </a:rPr>
              <a:t>GITHUB</a:t>
            </a:r>
            <a:endParaRPr lang="es-CL" sz="4000" b="1" dirty="0">
              <a:solidFill>
                <a:schemeClr val="bg1"/>
              </a:solidFill>
            </a:endParaRPr>
          </a:p>
        </p:txBody>
      </p:sp>
      <p:pic>
        <p:nvPicPr>
          <p:cNvPr id="3" name="Imagen 2"/>
          <p:cNvPicPr>
            <a:picLocks noChangeAspect="1"/>
          </p:cNvPicPr>
          <p:nvPr/>
        </p:nvPicPr>
        <p:blipFill rotWithShape="1">
          <a:blip r:embed="rId5"/>
          <a:srcRect l="13355" t="23344" r="38650" b="40110"/>
          <a:stretch/>
        </p:blipFill>
        <p:spPr>
          <a:xfrm>
            <a:off x="104505" y="2375487"/>
            <a:ext cx="8895804" cy="3610101"/>
          </a:xfrm>
          <a:prstGeom prst="rect">
            <a:avLst/>
          </a:prstGeom>
          <a:ln w="22225">
            <a:solidFill>
              <a:schemeClr val="tx2"/>
            </a:solidFill>
          </a:ln>
        </p:spPr>
      </p:pic>
      <p:sp>
        <p:nvSpPr>
          <p:cNvPr id="4" name="Rectángulo redondeado 3"/>
          <p:cNvSpPr/>
          <p:nvPr/>
        </p:nvSpPr>
        <p:spPr>
          <a:xfrm>
            <a:off x="3850469" y="4862073"/>
            <a:ext cx="4611189" cy="431075"/>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ustDataLst>
      <p:tags r:id="rId1"/>
    </p:custDataLst>
    <p:extLst>
      <p:ext uri="{BB962C8B-B14F-4D97-AF65-F5344CB8AC3E}">
        <p14:creationId xmlns:p14="http://schemas.microsoft.com/office/powerpoint/2010/main" val="289282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1" name="Imagen 10"/>
          <p:cNvPicPr>
            <a:picLocks noChangeAspect="1"/>
          </p:cNvPicPr>
          <p:nvPr/>
        </p:nvPicPr>
        <p:blipFill rotWithShape="1">
          <a:blip r:embed="rId5"/>
          <a:srcRect r="83734" b="53862"/>
          <a:stretch/>
        </p:blipFill>
        <p:spPr>
          <a:xfrm>
            <a:off x="522513" y="1709218"/>
            <a:ext cx="3409406" cy="5153783"/>
          </a:xfrm>
          <a:prstGeom prst="rect">
            <a:avLst/>
          </a:prstGeom>
        </p:spPr>
      </p:pic>
      <p:sp>
        <p:nvSpPr>
          <p:cNvPr id="6" name="Rectángulo 5">
            <a:extLst>
              <a:ext uri="{FF2B5EF4-FFF2-40B4-BE49-F238E27FC236}">
                <a16:creationId xmlns:a16="http://schemas.microsoft.com/office/drawing/2014/main" id="{6B8818FB-2117-284B-943A-B5A7CA553401}"/>
              </a:ext>
            </a:extLst>
          </p:cNvPr>
          <p:cNvSpPr/>
          <p:nvPr/>
        </p:nvSpPr>
        <p:spPr>
          <a:xfrm>
            <a:off x="1108108" y="729993"/>
            <a:ext cx="7826886" cy="523220"/>
          </a:xfrm>
          <a:prstGeom prst="rect">
            <a:avLst/>
          </a:prstGeom>
        </p:spPr>
        <p:txBody>
          <a:bodyPr wrap="square">
            <a:spAutoFit/>
          </a:bodyPr>
          <a:lstStyle/>
          <a:p>
            <a:pPr algn="just"/>
            <a:r>
              <a:rPr lang="es-CL" sz="2800" dirty="0" smtClean="0"/>
              <a:t>Hacer </a:t>
            </a:r>
            <a:r>
              <a:rPr lang="es-CL" sz="2800" dirty="0" err="1" smtClean="0"/>
              <a:t>commit</a:t>
            </a:r>
            <a:r>
              <a:rPr lang="es-CL" sz="2800" dirty="0" smtClean="0"/>
              <a:t> desde Visual Studio </a:t>
            </a:r>
            <a:r>
              <a:rPr lang="es-CL" sz="2800" dirty="0" err="1" smtClean="0"/>
              <a:t>Code</a:t>
            </a:r>
            <a:endParaRPr lang="es-CL" sz="2800" dirty="0"/>
          </a:p>
        </p:txBody>
      </p:sp>
      <p:sp>
        <p:nvSpPr>
          <p:cNvPr id="9" name="CuadroTexto 8">
            <a:extLst>
              <a:ext uri="{FF2B5EF4-FFF2-40B4-BE49-F238E27FC236}">
                <a16:creationId xmlns:a16="http://schemas.microsoft.com/office/drawing/2014/main" id="{7083EB30-37FB-3E44-8881-D34C490095A8}"/>
              </a:ext>
            </a:extLst>
          </p:cNvPr>
          <p:cNvSpPr txBox="1"/>
          <p:nvPr/>
        </p:nvSpPr>
        <p:spPr>
          <a:xfrm>
            <a:off x="1108108" y="0"/>
            <a:ext cx="1948601" cy="707886"/>
          </a:xfrm>
          <a:prstGeom prst="rect">
            <a:avLst/>
          </a:prstGeom>
          <a:noFill/>
        </p:spPr>
        <p:txBody>
          <a:bodyPr wrap="square" rtlCol="0">
            <a:spAutoFit/>
          </a:bodyPr>
          <a:lstStyle/>
          <a:p>
            <a:r>
              <a:rPr lang="es-ES" sz="4000" b="1" dirty="0" smtClean="0">
                <a:solidFill>
                  <a:schemeClr val="bg1"/>
                </a:solidFill>
              </a:rPr>
              <a:t>GITHUB</a:t>
            </a:r>
            <a:endParaRPr lang="es-CL" sz="4000" b="1" dirty="0">
              <a:solidFill>
                <a:schemeClr val="bg1"/>
              </a:solidFill>
            </a:endParaRPr>
          </a:p>
        </p:txBody>
      </p:sp>
      <p:sp>
        <p:nvSpPr>
          <p:cNvPr id="10" name="Rectángulo redondeado 9"/>
          <p:cNvSpPr/>
          <p:nvPr/>
        </p:nvSpPr>
        <p:spPr>
          <a:xfrm>
            <a:off x="587828" y="3827417"/>
            <a:ext cx="600891" cy="54864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2" name="Imagen 11"/>
          <p:cNvPicPr>
            <a:picLocks noChangeAspect="1"/>
          </p:cNvPicPr>
          <p:nvPr/>
        </p:nvPicPr>
        <p:blipFill rotWithShape="1">
          <a:blip r:embed="rId6"/>
          <a:srcRect r="77710" b="53674"/>
          <a:stretch/>
        </p:blipFill>
        <p:spPr>
          <a:xfrm>
            <a:off x="4093951" y="1709218"/>
            <a:ext cx="4648472" cy="5148782"/>
          </a:xfrm>
          <a:prstGeom prst="rect">
            <a:avLst/>
          </a:prstGeom>
        </p:spPr>
      </p:pic>
      <p:sp>
        <p:nvSpPr>
          <p:cNvPr id="13" name="Rectángulo redondeado 12"/>
          <p:cNvSpPr/>
          <p:nvPr/>
        </p:nvSpPr>
        <p:spPr>
          <a:xfrm>
            <a:off x="6675119" y="2114685"/>
            <a:ext cx="600891" cy="54864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4" name="Imagen 13"/>
          <p:cNvPicPr>
            <a:picLocks noChangeAspect="1"/>
          </p:cNvPicPr>
          <p:nvPr/>
        </p:nvPicPr>
        <p:blipFill rotWithShape="1">
          <a:blip r:embed="rId7"/>
          <a:srcRect l="27636" r="28113" b="83815"/>
          <a:stretch/>
        </p:blipFill>
        <p:spPr>
          <a:xfrm>
            <a:off x="65315" y="3028567"/>
            <a:ext cx="8990247" cy="1752439"/>
          </a:xfrm>
          <a:prstGeom prst="rect">
            <a:avLst/>
          </a:prstGeom>
        </p:spPr>
      </p:pic>
      <p:sp>
        <p:nvSpPr>
          <p:cNvPr id="17" name="Rectángulo redondeado 16"/>
          <p:cNvSpPr/>
          <p:nvPr/>
        </p:nvSpPr>
        <p:spPr>
          <a:xfrm>
            <a:off x="154114" y="3899509"/>
            <a:ext cx="8323680" cy="54864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6" name="Imagen 15"/>
          <p:cNvPicPr>
            <a:picLocks noChangeAspect="1"/>
          </p:cNvPicPr>
          <p:nvPr/>
        </p:nvPicPr>
        <p:blipFill rotWithShape="1">
          <a:blip r:embed="rId8"/>
          <a:srcRect r="60378"/>
          <a:stretch/>
        </p:blipFill>
        <p:spPr>
          <a:xfrm>
            <a:off x="2838338" y="1288608"/>
            <a:ext cx="4115585" cy="5574393"/>
          </a:xfrm>
          <a:prstGeom prst="rect">
            <a:avLst/>
          </a:prstGeom>
        </p:spPr>
      </p:pic>
      <p:sp>
        <p:nvSpPr>
          <p:cNvPr id="18" name="Rectángulo redondeado 17"/>
          <p:cNvSpPr/>
          <p:nvPr/>
        </p:nvSpPr>
        <p:spPr>
          <a:xfrm>
            <a:off x="3536738" y="2515853"/>
            <a:ext cx="3269011" cy="27432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Rectángulo redondeado 18"/>
          <p:cNvSpPr/>
          <p:nvPr/>
        </p:nvSpPr>
        <p:spPr>
          <a:xfrm>
            <a:off x="2925932" y="2995146"/>
            <a:ext cx="444285" cy="453447"/>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Rectángulo redondeado 19"/>
          <p:cNvSpPr/>
          <p:nvPr/>
        </p:nvSpPr>
        <p:spPr>
          <a:xfrm>
            <a:off x="2925931" y="6570618"/>
            <a:ext cx="854881" cy="271277"/>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23" name="Imagen 22"/>
          <p:cNvPicPr>
            <a:picLocks noChangeAspect="1"/>
          </p:cNvPicPr>
          <p:nvPr/>
        </p:nvPicPr>
        <p:blipFill rotWithShape="1">
          <a:blip r:embed="rId9"/>
          <a:srcRect t="1" r="54630" b="-128"/>
          <a:stretch/>
        </p:blipFill>
        <p:spPr>
          <a:xfrm>
            <a:off x="2838338" y="1327661"/>
            <a:ext cx="4655808" cy="5514233"/>
          </a:xfrm>
          <a:prstGeom prst="rect">
            <a:avLst/>
          </a:prstGeom>
        </p:spPr>
      </p:pic>
      <p:sp>
        <p:nvSpPr>
          <p:cNvPr id="24" name="Rectángulo redondeado 23"/>
          <p:cNvSpPr/>
          <p:nvPr/>
        </p:nvSpPr>
        <p:spPr>
          <a:xfrm>
            <a:off x="6035040" y="2476664"/>
            <a:ext cx="378175" cy="421792"/>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25" name="Imagen 24"/>
          <p:cNvPicPr>
            <a:picLocks noChangeAspect="1"/>
          </p:cNvPicPr>
          <p:nvPr/>
        </p:nvPicPr>
        <p:blipFill rotWithShape="1">
          <a:blip r:embed="rId10"/>
          <a:srcRect r="61655"/>
          <a:stretch/>
        </p:blipFill>
        <p:spPr>
          <a:xfrm>
            <a:off x="2840023" y="1300037"/>
            <a:ext cx="3965726" cy="5550331"/>
          </a:xfrm>
          <a:prstGeom prst="rect">
            <a:avLst/>
          </a:prstGeom>
        </p:spPr>
      </p:pic>
      <p:sp>
        <p:nvSpPr>
          <p:cNvPr id="26" name="Rectángulo redondeado 25"/>
          <p:cNvSpPr/>
          <p:nvPr/>
        </p:nvSpPr>
        <p:spPr>
          <a:xfrm>
            <a:off x="3471423" y="2454598"/>
            <a:ext cx="3334325" cy="33557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Rectángulo redondeado 26"/>
          <p:cNvSpPr/>
          <p:nvPr/>
        </p:nvSpPr>
        <p:spPr>
          <a:xfrm>
            <a:off x="6547408" y="2844672"/>
            <a:ext cx="258341" cy="3725945"/>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29" name="Imagen 28"/>
          <p:cNvPicPr>
            <a:picLocks noChangeAspect="1"/>
          </p:cNvPicPr>
          <p:nvPr/>
        </p:nvPicPr>
        <p:blipFill rotWithShape="1">
          <a:blip r:embed="rId11"/>
          <a:srcRect r="60856"/>
          <a:stretch/>
        </p:blipFill>
        <p:spPr>
          <a:xfrm>
            <a:off x="2853804" y="1300036"/>
            <a:ext cx="4040744" cy="5539991"/>
          </a:xfrm>
          <a:prstGeom prst="rect">
            <a:avLst/>
          </a:prstGeom>
        </p:spPr>
      </p:pic>
      <p:sp>
        <p:nvSpPr>
          <p:cNvPr id="30" name="Rectángulo redondeado 29"/>
          <p:cNvSpPr/>
          <p:nvPr/>
        </p:nvSpPr>
        <p:spPr>
          <a:xfrm>
            <a:off x="5607664" y="1640192"/>
            <a:ext cx="453502" cy="449865"/>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31" name="Imagen 30"/>
          <p:cNvPicPr>
            <a:picLocks noChangeAspect="1"/>
          </p:cNvPicPr>
          <p:nvPr/>
        </p:nvPicPr>
        <p:blipFill rotWithShape="1">
          <a:blip r:embed="rId12"/>
          <a:srcRect r="18229"/>
          <a:stretch/>
        </p:blipFill>
        <p:spPr>
          <a:xfrm>
            <a:off x="797891" y="1640192"/>
            <a:ext cx="7944532" cy="5214058"/>
          </a:xfrm>
          <a:prstGeom prst="rect">
            <a:avLst/>
          </a:prstGeom>
        </p:spPr>
      </p:pic>
      <p:sp>
        <p:nvSpPr>
          <p:cNvPr id="32" name="Rectángulo redondeado 31"/>
          <p:cNvSpPr/>
          <p:nvPr/>
        </p:nvSpPr>
        <p:spPr>
          <a:xfrm>
            <a:off x="2659294" y="1940116"/>
            <a:ext cx="5544179" cy="755594"/>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33" name="Imagen 32"/>
          <p:cNvPicPr>
            <a:picLocks noChangeAspect="1"/>
          </p:cNvPicPr>
          <p:nvPr/>
        </p:nvPicPr>
        <p:blipFill rotWithShape="1">
          <a:blip r:embed="rId13"/>
          <a:srcRect r="59550"/>
          <a:stretch/>
        </p:blipFill>
        <p:spPr>
          <a:xfrm>
            <a:off x="2840677" y="1211463"/>
            <a:ext cx="4269815" cy="5664896"/>
          </a:xfrm>
          <a:prstGeom prst="rect">
            <a:avLst/>
          </a:prstGeom>
        </p:spPr>
      </p:pic>
      <p:sp>
        <p:nvSpPr>
          <p:cNvPr id="34" name="Rectángulo redondeado 33"/>
          <p:cNvSpPr/>
          <p:nvPr/>
        </p:nvSpPr>
        <p:spPr>
          <a:xfrm>
            <a:off x="3447939" y="2354852"/>
            <a:ext cx="3519111" cy="43298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ustDataLst>
      <p:tags r:id="rId1"/>
    </p:custDataLst>
    <p:extLst>
      <p:ext uri="{BB962C8B-B14F-4D97-AF65-F5344CB8AC3E}">
        <p14:creationId xmlns:p14="http://schemas.microsoft.com/office/powerpoint/2010/main" val="268729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250"/>
                                        <p:tgtEl>
                                          <p:spTgt spid="11"/>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7"/>
                                        </p:tgtEl>
                                      </p:cBhvr>
                                    </p:animEffect>
                                    <p:set>
                                      <p:cBhvr>
                                        <p:cTn id="50" dur="1" fill="hold">
                                          <p:stCondLst>
                                            <p:cond delay="499"/>
                                          </p:stCondLst>
                                        </p:cTn>
                                        <p:tgtEl>
                                          <p:spTgt spid="17"/>
                                        </p:tgtEl>
                                        <p:attrNameLst>
                                          <p:attrName>style.visibility</p:attrName>
                                        </p:attrNameLst>
                                      </p:cBhvr>
                                      <p:to>
                                        <p:strVal val="hidden"/>
                                      </p:to>
                                    </p:se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up)">
                                      <p:cBhvr>
                                        <p:cTn id="54" dur="500"/>
                                        <p:tgtEl>
                                          <p:spTgt spid="16"/>
                                        </p:tgtEl>
                                      </p:cBhvr>
                                    </p:animEffect>
                                  </p:childTnLst>
                                </p:cTn>
                              </p:par>
                            </p:childTnLst>
                          </p:cTn>
                        </p:par>
                        <p:par>
                          <p:cTn id="55" fill="hold">
                            <p:stCondLst>
                              <p:cond delay="1000"/>
                            </p:stCondLst>
                            <p:childTnLst>
                              <p:par>
                                <p:cTn id="56" presetID="22" presetClass="entr" presetSubtype="8" fill="hold" grpId="0" nodeType="afterEffect">
                                  <p:stCondLst>
                                    <p:cond delay="100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500"/>
                                        <p:tgtEl>
                                          <p:spTgt spid="18"/>
                                        </p:tgtEl>
                                      </p:cBhvr>
                                    </p:animEffect>
                                  </p:childTnLst>
                                </p:cTn>
                              </p:par>
                            </p:childTnLst>
                          </p:cTn>
                        </p:par>
                        <p:par>
                          <p:cTn id="59" fill="hold">
                            <p:stCondLst>
                              <p:cond delay="2500"/>
                            </p:stCondLst>
                            <p:childTnLst>
                              <p:par>
                                <p:cTn id="60" presetID="22" presetClass="entr" presetSubtype="8" fill="hold" grpId="0" nodeType="afterEffect">
                                  <p:stCondLst>
                                    <p:cond delay="500"/>
                                  </p:stCondLst>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par>
                          <p:cTn id="63" fill="hold">
                            <p:stCondLst>
                              <p:cond delay="3500"/>
                            </p:stCondLst>
                            <p:childTnLst>
                              <p:par>
                                <p:cTn id="64" presetID="22" presetClass="entr" presetSubtype="8" fill="hold" grpId="0" nodeType="afterEffect">
                                  <p:stCondLst>
                                    <p:cond delay="500"/>
                                  </p:stCondLst>
                                  <p:childTnLst>
                                    <p:set>
                                      <p:cBhvr>
                                        <p:cTn id="65" dur="1" fill="hold">
                                          <p:stCondLst>
                                            <p:cond delay="0"/>
                                          </p:stCondLst>
                                        </p:cTn>
                                        <p:tgtEl>
                                          <p:spTgt spid="20"/>
                                        </p:tgtEl>
                                        <p:attrNameLst>
                                          <p:attrName>style.visibility</p:attrName>
                                        </p:attrNameLst>
                                      </p:cBhvr>
                                      <p:to>
                                        <p:strVal val="visible"/>
                                      </p:to>
                                    </p:set>
                                    <p:animEffect transition="in" filter="wipe(left)">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6"/>
                                        </p:tgtEl>
                                      </p:cBhvr>
                                    </p:animEffect>
                                    <p:set>
                                      <p:cBhvr>
                                        <p:cTn id="71" dur="1" fill="hold">
                                          <p:stCondLst>
                                            <p:cond delay="499"/>
                                          </p:stCondLst>
                                        </p:cTn>
                                        <p:tgtEl>
                                          <p:spTgt spid="16"/>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18"/>
                                        </p:tgtEl>
                                      </p:cBhvr>
                                    </p:animEffect>
                                    <p:set>
                                      <p:cBhvr>
                                        <p:cTn id="74" dur="1" fill="hold">
                                          <p:stCondLst>
                                            <p:cond delay="499"/>
                                          </p:stCondLst>
                                        </p:cTn>
                                        <p:tgtEl>
                                          <p:spTgt spid="18"/>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9"/>
                                        </p:tgtEl>
                                      </p:cBhvr>
                                    </p:animEffect>
                                    <p:set>
                                      <p:cBhvr>
                                        <p:cTn id="77" dur="1" fill="hold">
                                          <p:stCondLst>
                                            <p:cond delay="499"/>
                                          </p:stCondLst>
                                        </p:cTn>
                                        <p:tgtEl>
                                          <p:spTgt spid="19"/>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20"/>
                                        </p:tgtEl>
                                      </p:cBhvr>
                                    </p:animEffect>
                                    <p:set>
                                      <p:cBhvr>
                                        <p:cTn id="80" dur="1" fill="hold">
                                          <p:stCondLst>
                                            <p:cond delay="499"/>
                                          </p:stCondLst>
                                        </p:cTn>
                                        <p:tgtEl>
                                          <p:spTgt spid="20"/>
                                        </p:tgtEl>
                                        <p:attrNameLst>
                                          <p:attrName>style.visibility</p:attrName>
                                        </p:attrNameLst>
                                      </p:cBhvr>
                                      <p:to>
                                        <p:strVal val="hidden"/>
                                      </p:to>
                                    </p:se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wipe(up)">
                                      <p:cBhvr>
                                        <p:cTn id="84" dur="500"/>
                                        <p:tgtEl>
                                          <p:spTgt spid="23"/>
                                        </p:tgtEl>
                                      </p:cBhvr>
                                    </p:animEffect>
                                  </p:childTnLst>
                                </p:cTn>
                              </p:par>
                            </p:childTnLst>
                          </p:cTn>
                        </p:par>
                        <p:par>
                          <p:cTn id="85" fill="hold">
                            <p:stCondLst>
                              <p:cond delay="1000"/>
                            </p:stCondLst>
                            <p:childTnLst>
                              <p:par>
                                <p:cTn id="86" presetID="22" presetClass="entr" presetSubtype="8" fill="hold" grpId="0" nodeType="after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wipe(left)">
                                      <p:cBhvr>
                                        <p:cTn id="88" dur="5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23"/>
                                        </p:tgtEl>
                                      </p:cBhvr>
                                    </p:animEffect>
                                    <p:set>
                                      <p:cBhvr>
                                        <p:cTn id="93" dur="1" fill="hold">
                                          <p:stCondLst>
                                            <p:cond delay="499"/>
                                          </p:stCondLst>
                                        </p:cTn>
                                        <p:tgtEl>
                                          <p:spTgt spid="2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24"/>
                                        </p:tgtEl>
                                      </p:cBhvr>
                                    </p:animEffect>
                                    <p:set>
                                      <p:cBhvr>
                                        <p:cTn id="96" dur="1" fill="hold">
                                          <p:stCondLst>
                                            <p:cond delay="499"/>
                                          </p:stCondLst>
                                        </p:cTn>
                                        <p:tgtEl>
                                          <p:spTgt spid="24"/>
                                        </p:tgtEl>
                                        <p:attrNameLst>
                                          <p:attrName>style.visibility</p:attrName>
                                        </p:attrNameLst>
                                      </p:cBhvr>
                                      <p:to>
                                        <p:strVal val="hidden"/>
                                      </p:to>
                                    </p:set>
                                  </p:childTnLst>
                                </p:cTn>
                              </p:par>
                            </p:childTnLst>
                          </p:cTn>
                        </p:par>
                        <p:par>
                          <p:cTn id="97" fill="hold">
                            <p:stCondLst>
                              <p:cond delay="500"/>
                            </p:stCondLst>
                            <p:childTnLst>
                              <p:par>
                                <p:cTn id="98" presetID="22" presetClass="entr" presetSubtype="1" fill="hold" nodeType="after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wipe(up)">
                                      <p:cBhvr>
                                        <p:cTn id="100" dur="500"/>
                                        <p:tgtEl>
                                          <p:spTgt spid="25"/>
                                        </p:tgtEl>
                                      </p:cBhvr>
                                    </p:animEffect>
                                  </p:childTnLst>
                                </p:cTn>
                              </p:par>
                            </p:childTnLst>
                          </p:cTn>
                        </p:par>
                        <p:par>
                          <p:cTn id="101" fill="hold">
                            <p:stCondLst>
                              <p:cond delay="1000"/>
                            </p:stCondLst>
                            <p:childTnLst>
                              <p:par>
                                <p:cTn id="102" presetID="22" presetClass="entr" presetSubtype="8" fill="hold" grpId="0" nodeType="after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wipe(left)">
                                      <p:cBhvr>
                                        <p:cTn id="104" dur="500"/>
                                        <p:tgtEl>
                                          <p:spTgt spid="26"/>
                                        </p:tgtEl>
                                      </p:cBhvr>
                                    </p:animEffect>
                                  </p:childTnLst>
                                </p:cTn>
                              </p:par>
                            </p:childTnLst>
                          </p:cTn>
                        </p:par>
                        <p:par>
                          <p:cTn id="105" fill="hold">
                            <p:stCondLst>
                              <p:cond delay="1500"/>
                            </p:stCondLst>
                            <p:childTnLst>
                              <p:par>
                                <p:cTn id="106" presetID="22" presetClass="entr" presetSubtype="1" fill="hold" grpId="0" nodeType="after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wipe(up)">
                                      <p:cBhvr>
                                        <p:cTn id="108" dur="500"/>
                                        <p:tgtEl>
                                          <p:spTgt spid="2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nodeType="clickEffect">
                                  <p:stCondLst>
                                    <p:cond delay="0"/>
                                  </p:stCondLst>
                                  <p:childTnLst>
                                    <p:animEffect transition="out" filter="fade">
                                      <p:cBhvr>
                                        <p:cTn id="112" dur="500"/>
                                        <p:tgtEl>
                                          <p:spTgt spid="25"/>
                                        </p:tgtEl>
                                      </p:cBhvr>
                                    </p:animEffect>
                                    <p:set>
                                      <p:cBhvr>
                                        <p:cTn id="113" dur="1" fill="hold">
                                          <p:stCondLst>
                                            <p:cond delay="499"/>
                                          </p:stCondLst>
                                        </p:cTn>
                                        <p:tgtEl>
                                          <p:spTgt spid="25"/>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26"/>
                                        </p:tgtEl>
                                      </p:cBhvr>
                                    </p:animEffect>
                                    <p:set>
                                      <p:cBhvr>
                                        <p:cTn id="116" dur="1" fill="hold">
                                          <p:stCondLst>
                                            <p:cond delay="499"/>
                                          </p:stCondLst>
                                        </p:cTn>
                                        <p:tgtEl>
                                          <p:spTgt spid="2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27"/>
                                        </p:tgtEl>
                                      </p:cBhvr>
                                    </p:animEffect>
                                    <p:set>
                                      <p:cBhvr>
                                        <p:cTn id="119" dur="1" fill="hold">
                                          <p:stCondLst>
                                            <p:cond delay="499"/>
                                          </p:stCondLst>
                                        </p:cTn>
                                        <p:tgtEl>
                                          <p:spTgt spid="27"/>
                                        </p:tgtEl>
                                        <p:attrNameLst>
                                          <p:attrName>style.visibility</p:attrName>
                                        </p:attrNameLst>
                                      </p:cBhvr>
                                      <p:to>
                                        <p:strVal val="hidden"/>
                                      </p:to>
                                    </p:set>
                                  </p:childTnLst>
                                </p:cTn>
                              </p:par>
                            </p:childTnLst>
                          </p:cTn>
                        </p:par>
                        <p:par>
                          <p:cTn id="120" fill="hold">
                            <p:stCondLst>
                              <p:cond delay="500"/>
                            </p:stCondLst>
                            <p:childTnLst>
                              <p:par>
                                <p:cTn id="121" presetID="22" presetClass="entr" presetSubtype="1" fill="hold" nodeType="afterEffect">
                                  <p:stCondLst>
                                    <p:cond delay="0"/>
                                  </p:stCondLst>
                                  <p:childTnLst>
                                    <p:set>
                                      <p:cBhvr>
                                        <p:cTn id="122" dur="1" fill="hold">
                                          <p:stCondLst>
                                            <p:cond delay="0"/>
                                          </p:stCondLst>
                                        </p:cTn>
                                        <p:tgtEl>
                                          <p:spTgt spid="29"/>
                                        </p:tgtEl>
                                        <p:attrNameLst>
                                          <p:attrName>style.visibility</p:attrName>
                                        </p:attrNameLst>
                                      </p:cBhvr>
                                      <p:to>
                                        <p:strVal val="visible"/>
                                      </p:to>
                                    </p:set>
                                    <p:animEffect transition="in" filter="wipe(up)">
                                      <p:cBhvr>
                                        <p:cTn id="123" dur="500"/>
                                        <p:tgtEl>
                                          <p:spTgt spid="29"/>
                                        </p:tgtEl>
                                      </p:cBhvr>
                                    </p:animEffect>
                                  </p:childTnLst>
                                </p:cTn>
                              </p:par>
                            </p:childTnLst>
                          </p:cTn>
                        </p:par>
                        <p:par>
                          <p:cTn id="124" fill="hold">
                            <p:stCondLst>
                              <p:cond delay="1000"/>
                            </p:stCondLst>
                            <p:childTnLst>
                              <p:par>
                                <p:cTn id="125" presetID="22" presetClass="entr" presetSubtype="8" fill="hold" grpId="0" nodeType="after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wipe(left)">
                                      <p:cBhvr>
                                        <p:cTn id="127" dur="500"/>
                                        <p:tgtEl>
                                          <p:spTgt spid="30"/>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xit" presetSubtype="0" fill="hold" nodeType="clickEffect">
                                  <p:stCondLst>
                                    <p:cond delay="0"/>
                                  </p:stCondLst>
                                  <p:childTnLst>
                                    <p:animEffect transition="out" filter="fade">
                                      <p:cBhvr>
                                        <p:cTn id="131" dur="500"/>
                                        <p:tgtEl>
                                          <p:spTgt spid="29"/>
                                        </p:tgtEl>
                                      </p:cBhvr>
                                    </p:animEffect>
                                    <p:set>
                                      <p:cBhvr>
                                        <p:cTn id="132" dur="1" fill="hold">
                                          <p:stCondLst>
                                            <p:cond delay="499"/>
                                          </p:stCondLst>
                                        </p:cTn>
                                        <p:tgtEl>
                                          <p:spTgt spid="29"/>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30"/>
                                        </p:tgtEl>
                                      </p:cBhvr>
                                    </p:animEffect>
                                    <p:set>
                                      <p:cBhvr>
                                        <p:cTn id="135" dur="1" fill="hold">
                                          <p:stCondLst>
                                            <p:cond delay="499"/>
                                          </p:stCondLst>
                                        </p:cTn>
                                        <p:tgtEl>
                                          <p:spTgt spid="30"/>
                                        </p:tgtEl>
                                        <p:attrNameLst>
                                          <p:attrName>style.visibility</p:attrName>
                                        </p:attrNameLst>
                                      </p:cBhvr>
                                      <p:to>
                                        <p:strVal val="hidden"/>
                                      </p:to>
                                    </p:set>
                                  </p:childTnLst>
                                </p:cTn>
                              </p:par>
                            </p:childTnLst>
                          </p:cTn>
                        </p:par>
                        <p:par>
                          <p:cTn id="136" fill="hold">
                            <p:stCondLst>
                              <p:cond delay="500"/>
                            </p:stCondLst>
                            <p:childTnLst>
                              <p:par>
                                <p:cTn id="137" presetID="22" presetClass="entr" presetSubtype="1" fill="hold" nodeType="afterEffect">
                                  <p:stCondLst>
                                    <p:cond delay="0"/>
                                  </p:stCondLst>
                                  <p:childTnLst>
                                    <p:set>
                                      <p:cBhvr>
                                        <p:cTn id="138" dur="1" fill="hold">
                                          <p:stCondLst>
                                            <p:cond delay="0"/>
                                          </p:stCondLst>
                                        </p:cTn>
                                        <p:tgtEl>
                                          <p:spTgt spid="31"/>
                                        </p:tgtEl>
                                        <p:attrNameLst>
                                          <p:attrName>style.visibility</p:attrName>
                                        </p:attrNameLst>
                                      </p:cBhvr>
                                      <p:to>
                                        <p:strVal val="visible"/>
                                      </p:to>
                                    </p:set>
                                    <p:animEffect transition="in" filter="wipe(up)">
                                      <p:cBhvr>
                                        <p:cTn id="139" dur="500"/>
                                        <p:tgtEl>
                                          <p:spTgt spid="31"/>
                                        </p:tgtEl>
                                      </p:cBhvr>
                                    </p:animEffect>
                                  </p:childTnLst>
                                </p:cTn>
                              </p:par>
                            </p:childTnLst>
                          </p:cTn>
                        </p:par>
                        <p:par>
                          <p:cTn id="140" fill="hold">
                            <p:stCondLst>
                              <p:cond delay="1000"/>
                            </p:stCondLst>
                            <p:childTnLst>
                              <p:par>
                                <p:cTn id="141" presetID="22" presetClass="entr" presetSubtype="8" fill="hold" grpId="0" nodeType="afterEffect">
                                  <p:stCondLst>
                                    <p:cond delay="0"/>
                                  </p:stCondLst>
                                  <p:childTnLst>
                                    <p:set>
                                      <p:cBhvr>
                                        <p:cTn id="142" dur="1" fill="hold">
                                          <p:stCondLst>
                                            <p:cond delay="0"/>
                                          </p:stCondLst>
                                        </p:cTn>
                                        <p:tgtEl>
                                          <p:spTgt spid="32"/>
                                        </p:tgtEl>
                                        <p:attrNameLst>
                                          <p:attrName>style.visibility</p:attrName>
                                        </p:attrNameLst>
                                      </p:cBhvr>
                                      <p:to>
                                        <p:strVal val="visible"/>
                                      </p:to>
                                    </p:set>
                                    <p:animEffect transition="in" filter="wipe(left)">
                                      <p:cBhvr>
                                        <p:cTn id="143" dur="500"/>
                                        <p:tgtEl>
                                          <p:spTgt spid="32"/>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nodeType="clickEffect">
                                  <p:stCondLst>
                                    <p:cond delay="0"/>
                                  </p:stCondLst>
                                  <p:childTnLst>
                                    <p:animEffect transition="out" filter="fade">
                                      <p:cBhvr>
                                        <p:cTn id="147" dur="500"/>
                                        <p:tgtEl>
                                          <p:spTgt spid="31"/>
                                        </p:tgtEl>
                                      </p:cBhvr>
                                    </p:animEffect>
                                    <p:set>
                                      <p:cBhvr>
                                        <p:cTn id="148" dur="1" fill="hold">
                                          <p:stCondLst>
                                            <p:cond delay="499"/>
                                          </p:stCondLst>
                                        </p:cTn>
                                        <p:tgtEl>
                                          <p:spTgt spid="31"/>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32"/>
                                        </p:tgtEl>
                                      </p:cBhvr>
                                    </p:animEffect>
                                    <p:set>
                                      <p:cBhvr>
                                        <p:cTn id="151" dur="1" fill="hold">
                                          <p:stCondLst>
                                            <p:cond delay="499"/>
                                          </p:stCondLst>
                                        </p:cTn>
                                        <p:tgtEl>
                                          <p:spTgt spid="32"/>
                                        </p:tgtEl>
                                        <p:attrNameLst>
                                          <p:attrName>style.visibility</p:attrName>
                                        </p:attrNameLst>
                                      </p:cBhvr>
                                      <p:to>
                                        <p:strVal val="hidden"/>
                                      </p:to>
                                    </p:set>
                                  </p:childTnLst>
                                </p:cTn>
                              </p:par>
                            </p:childTnLst>
                          </p:cTn>
                        </p:par>
                        <p:par>
                          <p:cTn id="152" fill="hold">
                            <p:stCondLst>
                              <p:cond delay="500"/>
                            </p:stCondLst>
                            <p:childTnLst>
                              <p:par>
                                <p:cTn id="153" presetID="22" presetClass="entr" presetSubtype="1" fill="hold" nodeType="afterEffect">
                                  <p:stCondLst>
                                    <p:cond delay="0"/>
                                  </p:stCondLst>
                                  <p:childTnLst>
                                    <p:set>
                                      <p:cBhvr>
                                        <p:cTn id="154" dur="1" fill="hold">
                                          <p:stCondLst>
                                            <p:cond delay="0"/>
                                          </p:stCondLst>
                                        </p:cTn>
                                        <p:tgtEl>
                                          <p:spTgt spid="33"/>
                                        </p:tgtEl>
                                        <p:attrNameLst>
                                          <p:attrName>style.visibility</p:attrName>
                                        </p:attrNameLst>
                                      </p:cBhvr>
                                      <p:to>
                                        <p:strVal val="visible"/>
                                      </p:to>
                                    </p:set>
                                    <p:animEffect transition="in" filter="wipe(up)">
                                      <p:cBhvr>
                                        <p:cTn id="155" dur="500"/>
                                        <p:tgtEl>
                                          <p:spTgt spid="33"/>
                                        </p:tgtEl>
                                      </p:cBhvr>
                                    </p:animEffect>
                                  </p:childTnLst>
                                </p:cTn>
                              </p:par>
                            </p:childTnLst>
                          </p:cTn>
                        </p:par>
                        <p:par>
                          <p:cTn id="156" fill="hold">
                            <p:stCondLst>
                              <p:cond delay="1000"/>
                            </p:stCondLst>
                            <p:childTnLst>
                              <p:par>
                                <p:cTn id="157" presetID="22" presetClass="entr" presetSubtype="8" fill="hold" grpId="0" nodeType="afterEffect">
                                  <p:stCondLst>
                                    <p:cond delay="0"/>
                                  </p:stCondLst>
                                  <p:childTnLst>
                                    <p:set>
                                      <p:cBhvr>
                                        <p:cTn id="158" dur="1" fill="hold">
                                          <p:stCondLst>
                                            <p:cond delay="0"/>
                                          </p:stCondLst>
                                        </p:cTn>
                                        <p:tgtEl>
                                          <p:spTgt spid="34"/>
                                        </p:tgtEl>
                                        <p:attrNameLst>
                                          <p:attrName>style.visibility</p:attrName>
                                        </p:attrNameLst>
                                      </p:cBhvr>
                                      <p:to>
                                        <p:strVal val="visible"/>
                                      </p:to>
                                    </p:set>
                                    <p:animEffect transition="in" filter="wipe(left)">
                                      <p:cBhvr>
                                        <p:cTn id="15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7" grpId="0" animBg="1"/>
      <p:bldP spid="17" grpId="1" animBg="1"/>
      <p:bldP spid="18" grpId="0" animBg="1"/>
      <p:bldP spid="18" grpId="1" animBg="1"/>
      <p:bldP spid="19" grpId="0" animBg="1"/>
      <p:bldP spid="19" grpId="1" animBg="1"/>
      <p:bldP spid="20" grpId="0" animBg="1"/>
      <p:bldP spid="20" grpId="1" animBg="1"/>
      <p:bldP spid="24" grpId="0" animBg="1"/>
      <p:bldP spid="24" grpId="1" animBg="1"/>
      <p:bldP spid="26" grpId="0" animBg="1"/>
      <p:bldP spid="26" grpId="1" animBg="1"/>
      <p:bldP spid="27" grpId="0" animBg="1"/>
      <p:bldP spid="27" grpId="1" animBg="1"/>
      <p:bldP spid="30" grpId="0" animBg="1"/>
      <p:bldP spid="30" grpId="1" animBg="1"/>
      <p:bldP spid="32" grpId="0" animBg="1"/>
      <p:bldP spid="32" grpId="1"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083EB30-37FB-3E44-8881-D34C490095A8}"/>
              </a:ext>
            </a:extLst>
          </p:cNvPr>
          <p:cNvSpPr txBox="1"/>
          <p:nvPr/>
        </p:nvSpPr>
        <p:spPr>
          <a:xfrm>
            <a:off x="1108108" y="0"/>
            <a:ext cx="1948601" cy="707886"/>
          </a:xfrm>
          <a:prstGeom prst="rect">
            <a:avLst/>
          </a:prstGeom>
          <a:noFill/>
        </p:spPr>
        <p:txBody>
          <a:bodyPr wrap="square" rtlCol="0">
            <a:spAutoFit/>
          </a:bodyPr>
          <a:lstStyle/>
          <a:p>
            <a:r>
              <a:rPr lang="es-ES" sz="4000" b="1" dirty="0" smtClean="0">
                <a:solidFill>
                  <a:schemeClr val="bg1"/>
                </a:solidFill>
              </a:rPr>
              <a:t>GITHUB</a:t>
            </a:r>
            <a:endParaRPr lang="es-CL" sz="4000" b="1" dirty="0">
              <a:solidFill>
                <a:schemeClr val="bg1"/>
              </a:solidFill>
            </a:endParaRPr>
          </a:p>
        </p:txBody>
      </p:sp>
      <p:sp>
        <p:nvSpPr>
          <p:cNvPr id="7" name="Rectángulo 6"/>
          <p:cNvSpPr/>
          <p:nvPr/>
        </p:nvSpPr>
        <p:spPr>
          <a:xfrm>
            <a:off x="0" y="5274383"/>
            <a:ext cx="9143999" cy="461665"/>
          </a:xfrm>
          <a:prstGeom prst="rect">
            <a:avLst/>
          </a:prstGeom>
        </p:spPr>
        <p:txBody>
          <a:bodyPr wrap="square">
            <a:spAutoFit/>
          </a:bodyPr>
          <a:lstStyle/>
          <a:p>
            <a:r>
              <a:rPr lang="es-CL" sz="2400" i="1" dirty="0" err="1"/>
              <a:t>git</a:t>
            </a:r>
            <a:r>
              <a:rPr lang="es-CL" sz="2400" i="1" dirty="0"/>
              <a:t> </a:t>
            </a:r>
            <a:r>
              <a:rPr lang="es-CL" sz="2400" i="1" dirty="0" err="1"/>
              <a:t>remote</a:t>
            </a:r>
            <a:r>
              <a:rPr lang="es-CL" sz="2400" i="1" dirty="0"/>
              <a:t> </a:t>
            </a:r>
            <a:r>
              <a:rPr lang="es-CL" sz="2400" i="1" dirty="0" err="1"/>
              <a:t>add</a:t>
            </a:r>
            <a:r>
              <a:rPr lang="es-CL" sz="2400" i="1" dirty="0"/>
              <a:t> </a:t>
            </a:r>
            <a:r>
              <a:rPr lang="es-CL" sz="2400" i="1" dirty="0" err="1"/>
              <a:t>origin</a:t>
            </a:r>
            <a:r>
              <a:rPr lang="es-CL" sz="2400" i="1" dirty="0"/>
              <a:t> https://github.com/pabloaravenaleon/talento.git</a:t>
            </a:r>
          </a:p>
        </p:txBody>
      </p:sp>
      <p:sp>
        <p:nvSpPr>
          <p:cNvPr id="35" name="Rectángulo 34"/>
          <p:cNvSpPr/>
          <p:nvPr/>
        </p:nvSpPr>
        <p:spPr>
          <a:xfrm>
            <a:off x="0" y="4377345"/>
            <a:ext cx="9026434" cy="830997"/>
          </a:xfrm>
          <a:prstGeom prst="rect">
            <a:avLst/>
          </a:prstGeom>
        </p:spPr>
        <p:txBody>
          <a:bodyPr wrap="square">
            <a:spAutoFit/>
          </a:bodyPr>
          <a:lstStyle/>
          <a:p>
            <a:r>
              <a:rPr lang="es-CL" sz="2400" dirty="0" smtClean="0"/>
              <a:t>En la carpeta del proyecto (la que tiene el directorio .</a:t>
            </a:r>
            <a:r>
              <a:rPr lang="es-CL" sz="2400" dirty="0" err="1" smtClean="0"/>
              <a:t>git</a:t>
            </a:r>
            <a:r>
              <a:rPr lang="es-CL" sz="2400" dirty="0" smtClean="0"/>
              <a:t>), ejecutamos el comando para crear una conexión al repositorio remoto:</a:t>
            </a:r>
            <a:endParaRPr lang="es-CL" sz="2400" dirty="0"/>
          </a:p>
        </p:txBody>
      </p:sp>
      <p:pic>
        <p:nvPicPr>
          <p:cNvPr id="15" name="Imagen 14"/>
          <p:cNvPicPr>
            <a:picLocks noChangeAspect="1"/>
          </p:cNvPicPr>
          <p:nvPr/>
        </p:nvPicPr>
        <p:blipFill>
          <a:blip r:embed="rId5"/>
          <a:stretch>
            <a:fillRect/>
          </a:stretch>
        </p:blipFill>
        <p:spPr>
          <a:xfrm>
            <a:off x="0" y="1008332"/>
            <a:ext cx="9142851" cy="3080343"/>
          </a:xfrm>
          <a:prstGeom prst="rect">
            <a:avLst/>
          </a:prstGeom>
        </p:spPr>
      </p:pic>
    </p:spTree>
    <p:custDataLst>
      <p:tags r:id="rId1"/>
    </p:custDataLst>
    <p:extLst>
      <p:ext uri="{BB962C8B-B14F-4D97-AF65-F5344CB8AC3E}">
        <p14:creationId xmlns:p14="http://schemas.microsoft.com/office/powerpoint/2010/main" val="295849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083EB30-37FB-3E44-8881-D34C490095A8}"/>
              </a:ext>
            </a:extLst>
          </p:cNvPr>
          <p:cNvSpPr txBox="1"/>
          <p:nvPr/>
        </p:nvSpPr>
        <p:spPr>
          <a:xfrm>
            <a:off x="1108108" y="0"/>
            <a:ext cx="1948601" cy="707886"/>
          </a:xfrm>
          <a:prstGeom prst="rect">
            <a:avLst/>
          </a:prstGeom>
          <a:noFill/>
        </p:spPr>
        <p:txBody>
          <a:bodyPr wrap="square" rtlCol="0">
            <a:spAutoFit/>
          </a:bodyPr>
          <a:lstStyle/>
          <a:p>
            <a:r>
              <a:rPr lang="es-ES" sz="4000" b="1" dirty="0" smtClean="0">
                <a:solidFill>
                  <a:schemeClr val="bg1"/>
                </a:solidFill>
              </a:rPr>
              <a:t>GITHUB</a:t>
            </a:r>
            <a:endParaRPr lang="es-CL" sz="4000" b="1" dirty="0">
              <a:solidFill>
                <a:schemeClr val="bg1"/>
              </a:solidFill>
            </a:endParaRPr>
          </a:p>
        </p:txBody>
      </p:sp>
      <p:pic>
        <p:nvPicPr>
          <p:cNvPr id="2" name="Imagen 1"/>
          <p:cNvPicPr>
            <a:picLocks noChangeAspect="1"/>
          </p:cNvPicPr>
          <p:nvPr/>
        </p:nvPicPr>
        <p:blipFill rotWithShape="1">
          <a:blip r:embed="rId5"/>
          <a:srcRect l="1" r="60128" b="53878"/>
          <a:stretch/>
        </p:blipFill>
        <p:spPr>
          <a:xfrm>
            <a:off x="966649" y="707886"/>
            <a:ext cx="7302137" cy="4501631"/>
          </a:xfrm>
          <a:prstGeom prst="rect">
            <a:avLst/>
          </a:prstGeom>
        </p:spPr>
      </p:pic>
      <p:sp>
        <p:nvSpPr>
          <p:cNvPr id="8" name="Rectángulo redondeado 7"/>
          <p:cNvSpPr/>
          <p:nvPr/>
        </p:nvSpPr>
        <p:spPr>
          <a:xfrm>
            <a:off x="5328990" y="2491976"/>
            <a:ext cx="1607386" cy="43298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3" name="Imagen 2"/>
          <p:cNvPicPr>
            <a:picLocks noChangeAspect="1"/>
          </p:cNvPicPr>
          <p:nvPr/>
        </p:nvPicPr>
        <p:blipFill rotWithShape="1">
          <a:blip r:embed="rId6"/>
          <a:srcRect l="27366" r="40528" b="82967"/>
          <a:stretch/>
        </p:blipFill>
        <p:spPr>
          <a:xfrm>
            <a:off x="0" y="3917351"/>
            <a:ext cx="9140163" cy="2584331"/>
          </a:xfrm>
          <a:prstGeom prst="rect">
            <a:avLst/>
          </a:prstGeom>
        </p:spPr>
      </p:pic>
      <p:sp>
        <p:nvSpPr>
          <p:cNvPr id="10" name="Rectángulo redondeado 9"/>
          <p:cNvSpPr/>
          <p:nvPr/>
        </p:nvSpPr>
        <p:spPr>
          <a:xfrm>
            <a:off x="162955" y="5221455"/>
            <a:ext cx="6616667" cy="695947"/>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ustDataLst>
      <p:tags r:id="rId1"/>
    </p:custDataLst>
    <p:extLst>
      <p:ext uri="{BB962C8B-B14F-4D97-AF65-F5344CB8AC3E}">
        <p14:creationId xmlns:p14="http://schemas.microsoft.com/office/powerpoint/2010/main" val="206650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par>
                          <p:cTn id="17" fill="hold">
                            <p:stCondLst>
                              <p:cond delay="500"/>
                            </p:stCondLst>
                            <p:childTnLst>
                              <p:par>
                                <p:cTn id="18" presetID="22" presetClass="entr" presetSubtype="8" fill="hold" grpId="0" nodeType="afterEffect">
                                  <p:stCondLst>
                                    <p:cond delay="25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083EB30-37FB-3E44-8881-D34C490095A8}"/>
              </a:ext>
            </a:extLst>
          </p:cNvPr>
          <p:cNvSpPr txBox="1"/>
          <p:nvPr/>
        </p:nvSpPr>
        <p:spPr>
          <a:xfrm>
            <a:off x="1108108" y="0"/>
            <a:ext cx="1948601" cy="707886"/>
          </a:xfrm>
          <a:prstGeom prst="rect">
            <a:avLst/>
          </a:prstGeom>
          <a:noFill/>
        </p:spPr>
        <p:txBody>
          <a:bodyPr wrap="square" rtlCol="0">
            <a:spAutoFit/>
          </a:bodyPr>
          <a:lstStyle/>
          <a:p>
            <a:r>
              <a:rPr lang="es-ES" sz="4000" b="1" dirty="0" smtClean="0">
                <a:solidFill>
                  <a:schemeClr val="bg1"/>
                </a:solidFill>
              </a:rPr>
              <a:t>GITHUB</a:t>
            </a:r>
            <a:endParaRPr lang="es-CL" sz="4000" b="1" dirty="0">
              <a:solidFill>
                <a:schemeClr val="bg1"/>
              </a:solidFill>
            </a:endParaRPr>
          </a:p>
        </p:txBody>
      </p:sp>
      <p:pic>
        <p:nvPicPr>
          <p:cNvPr id="4" name="Imagen 3"/>
          <p:cNvPicPr>
            <a:picLocks noChangeAspect="1"/>
          </p:cNvPicPr>
          <p:nvPr/>
        </p:nvPicPr>
        <p:blipFill rotWithShape="1">
          <a:blip r:embed="rId5"/>
          <a:srcRect l="13001" r="14344"/>
          <a:stretch/>
        </p:blipFill>
        <p:spPr>
          <a:xfrm>
            <a:off x="0" y="-13447"/>
            <a:ext cx="9161958" cy="6860391"/>
          </a:xfrm>
          <a:prstGeom prst="rect">
            <a:avLst/>
          </a:prstGeom>
        </p:spPr>
      </p:pic>
    </p:spTree>
    <p:custDataLst>
      <p:tags r:id="rId1"/>
    </p:custDataLst>
    <p:extLst>
      <p:ext uri="{BB962C8B-B14F-4D97-AF65-F5344CB8AC3E}">
        <p14:creationId xmlns:p14="http://schemas.microsoft.com/office/powerpoint/2010/main" val="188093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9" name="Marcador de contenido 1">
            <a:extLst>
              <a:ext uri="{FF2B5EF4-FFF2-40B4-BE49-F238E27FC236}">
                <a16:creationId xmlns:a16="http://schemas.microsoft.com/office/drawing/2014/main" id="{FA422399-9B3D-5240-8BA2-BFD04B934DCF}"/>
              </a:ext>
            </a:extLst>
          </p:cNvPr>
          <p:cNvSpPr txBox="1">
            <a:spLocks/>
          </p:cNvSpPr>
          <p:nvPr/>
        </p:nvSpPr>
        <p:spPr>
          <a:xfrm>
            <a:off x="500063" y="1487837"/>
            <a:ext cx="8205025" cy="4532040"/>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endParaRPr lang="es-CL" sz="1800" b="1"/>
          </a:p>
          <a:p>
            <a:pPr marL="0" indent="0" algn="just">
              <a:lnSpc>
                <a:spcPct val="100000"/>
              </a:lnSpc>
              <a:buNone/>
            </a:pPr>
            <a:endParaRPr lang="es-CL" sz="1800"/>
          </a:p>
          <a:p>
            <a:pPr marL="0" indent="0" algn="just">
              <a:lnSpc>
                <a:spcPct val="100000"/>
              </a:lnSpc>
              <a:buNone/>
            </a:pPr>
            <a:endParaRPr lang="es-CL" sz="1800"/>
          </a:p>
          <a:p>
            <a:pPr marL="0" indent="0" algn="just">
              <a:lnSpc>
                <a:spcPct val="100000"/>
              </a:lnSpc>
              <a:buNone/>
            </a:pPr>
            <a:endParaRPr lang="es-CL" sz="2000"/>
          </a:p>
          <a:p>
            <a:pPr marL="0" indent="0" algn="just">
              <a:lnSpc>
                <a:spcPct val="100000"/>
              </a:lnSpc>
              <a:buNone/>
            </a:pPr>
            <a:endParaRPr lang="es-CL" sz="2000"/>
          </a:p>
          <a:p>
            <a:pPr marL="0" indent="0" algn="just">
              <a:lnSpc>
                <a:spcPct val="100000"/>
              </a:lnSpc>
              <a:buNone/>
            </a:pPr>
            <a:r>
              <a:rPr lang="es-CL" sz="2000"/>
              <a:t> </a:t>
            </a:r>
            <a:endParaRPr lang="es-ES" sz="2000" dirty="0"/>
          </a:p>
          <a:p>
            <a:pPr marL="0" indent="0" algn="just">
              <a:lnSpc>
                <a:spcPct val="100000"/>
              </a:lnSpc>
              <a:buNone/>
            </a:pPr>
            <a:endParaRPr lang="es-ES" sz="2000" dirty="0"/>
          </a:p>
        </p:txBody>
      </p:sp>
      <p:sp>
        <p:nvSpPr>
          <p:cNvPr id="11" name="CuadroTexto 10">
            <a:extLst>
              <a:ext uri="{FF2B5EF4-FFF2-40B4-BE49-F238E27FC236}">
                <a16:creationId xmlns:a16="http://schemas.microsoft.com/office/drawing/2014/main" id="{E26880FD-E866-EF43-ACF5-135172B5A348}"/>
              </a:ext>
            </a:extLst>
          </p:cNvPr>
          <p:cNvSpPr txBox="1"/>
          <p:nvPr/>
        </p:nvSpPr>
        <p:spPr>
          <a:xfrm>
            <a:off x="597145" y="2101"/>
            <a:ext cx="6117163" cy="646331"/>
          </a:xfrm>
          <a:prstGeom prst="rect">
            <a:avLst/>
          </a:prstGeom>
          <a:noFill/>
        </p:spPr>
        <p:txBody>
          <a:bodyPr wrap="square" rtlCol="0">
            <a:spAutoFit/>
          </a:bodyPr>
          <a:lstStyle/>
          <a:p>
            <a:r>
              <a:rPr lang="es-ES" sz="3600" b="1" dirty="0">
                <a:solidFill>
                  <a:schemeClr val="bg1"/>
                </a:solidFill>
              </a:rPr>
              <a:t>TERMINAL DE </a:t>
            </a:r>
            <a:r>
              <a:rPr lang="es-ES" sz="3600" b="1" dirty="0" smtClean="0">
                <a:solidFill>
                  <a:schemeClr val="bg1"/>
                </a:solidFill>
              </a:rPr>
              <a:t>COMANDOS</a:t>
            </a:r>
            <a:endParaRPr lang="es-CL" sz="3600" b="1" dirty="0">
              <a:solidFill>
                <a:schemeClr val="bg1"/>
              </a:solidFill>
            </a:endParaRPr>
          </a:p>
        </p:txBody>
      </p:sp>
      <p:sp>
        <p:nvSpPr>
          <p:cNvPr id="7" name="CuadroTexto 6">
            <a:extLst>
              <a:ext uri="{FF2B5EF4-FFF2-40B4-BE49-F238E27FC236}">
                <a16:creationId xmlns:a16="http://schemas.microsoft.com/office/drawing/2014/main" id="{1C951417-A4CB-304A-A547-C71F40B53103}"/>
              </a:ext>
            </a:extLst>
          </p:cNvPr>
          <p:cNvSpPr txBox="1"/>
          <p:nvPr/>
        </p:nvSpPr>
        <p:spPr>
          <a:xfrm>
            <a:off x="0" y="1161267"/>
            <a:ext cx="3962401" cy="5693866"/>
          </a:xfrm>
          <a:prstGeom prst="rect">
            <a:avLst/>
          </a:prstGeom>
          <a:noFill/>
        </p:spPr>
        <p:txBody>
          <a:bodyPr wrap="square" rtlCol="0">
            <a:spAutoFit/>
          </a:bodyPr>
          <a:lstStyle/>
          <a:p>
            <a:pPr algn="just"/>
            <a:r>
              <a:rPr lang="es-CL" sz="2800" dirty="0" smtClean="0"/>
              <a:t>	  Es </a:t>
            </a:r>
            <a:r>
              <a:rPr lang="es-CL" sz="2800" dirty="0"/>
              <a:t>una Interfaz que </a:t>
            </a:r>
            <a:r>
              <a:rPr lang="es-CL" sz="2800" dirty="0" smtClean="0"/>
              <a:t>permite </a:t>
            </a:r>
            <a:r>
              <a:rPr lang="es-CL" sz="2800" dirty="0" smtClean="0"/>
              <a:t>ejecutar instrucciones </a:t>
            </a:r>
            <a:r>
              <a:rPr lang="es-CL" sz="2800" dirty="0"/>
              <a:t>sin </a:t>
            </a:r>
            <a:r>
              <a:rPr lang="es-CL" sz="2800" dirty="0" smtClean="0"/>
              <a:t>gráficas, </a:t>
            </a:r>
            <a:r>
              <a:rPr lang="es-CL" sz="2800" dirty="0" smtClean="0"/>
              <a:t>solo </a:t>
            </a:r>
            <a:r>
              <a:rPr lang="es-CL" sz="2800" dirty="0" smtClean="0"/>
              <a:t>texto. Los comandos se </a:t>
            </a:r>
            <a:r>
              <a:rPr lang="es-CL" sz="2800" dirty="0"/>
              <a:t>escriben como líneas de texto. Como herramienta primaria de trabajo, las líneas de </a:t>
            </a:r>
            <a:r>
              <a:rPr lang="es-CL" sz="2800" dirty="0" smtClean="0"/>
              <a:t>comando </a:t>
            </a:r>
            <a:r>
              <a:rPr lang="es-CL" sz="2800" dirty="0" smtClean="0"/>
              <a:t>son </a:t>
            </a:r>
            <a:r>
              <a:rPr lang="es-CL" sz="2800" dirty="0"/>
              <a:t>principalmente usadas por programadores y administradores de </a:t>
            </a:r>
            <a:r>
              <a:rPr lang="es-CL" sz="2800" dirty="0" smtClean="0"/>
              <a:t>sistemas.</a:t>
            </a:r>
            <a:endParaRPr lang="es-CL" sz="2800" dirty="0"/>
          </a:p>
        </p:txBody>
      </p:sp>
      <p:pic>
        <p:nvPicPr>
          <p:cNvPr id="2" name="Imagen 1"/>
          <p:cNvPicPr>
            <a:picLocks noChangeAspect="1"/>
          </p:cNvPicPr>
          <p:nvPr/>
        </p:nvPicPr>
        <p:blipFill>
          <a:blip r:embed="rId5"/>
          <a:stretch>
            <a:fillRect/>
          </a:stretch>
        </p:blipFill>
        <p:spPr>
          <a:xfrm>
            <a:off x="3962400" y="1469646"/>
            <a:ext cx="5181600" cy="4876800"/>
          </a:xfrm>
          <a:prstGeom prst="rect">
            <a:avLst/>
          </a:prstGeom>
        </p:spPr>
      </p:pic>
    </p:spTree>
    <p:custDataLst>
      <p:tags r:id="rId1"/>
    </p:custDataLst>
    <p:extLst>
      <p:ext uri="{BB962C8B-B14F-4D97-AF65-F5344CB8AC3E}">
        <p14:creationId xmlns:p14="http://schemas.microsoft.com/office/powerpoint/2010/main" val="1757653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B8818FB-2117-284B-943A-B5A7CA553401}"/>
              </a:ext>
            </a:extLst>
          </p:cNvPr>
          <p:cNvSpPr/>
          <p:nvPr/>
        </p:nvSpPr>
        <p:spPr>
          <a:xfrm>
            <a:off x="346596" y="894061"/>
            <a:ext cx="8450807" cy="3416320"/>
          </a:xfrm>
          <a:prstGeom prst="rect">
            <a:avLst/>
          </a:prstGeom>
        </p:spPr>
        <p:txBody>
          <a:bodyPr wrap="square">
            <a:spAutoFit/>
          </a:bodyPr>
          <a:lstStyle/>
          <a:p>
            <a:pPr algn="just"/>
            <a:r>
              <a:rPr lang="es-CL" sz="2400" dirty="0" smtClean="0"/>
              <a:t>	</a:t>
            </a:r>
            <a:r>
              <a:rPr lang="es-CL" sz="2400" dirty="0"/>
              <a:t>	</a:t>
            </a:r>
            <a:r>
              <a:rPr lang="es-CL" sz="2400" dirty="0" smtClean="0"/>
              <a:t>Uno </a:t>
            </a:r>
            <a:r>
              <a:rPr lang="es-CL" sz="2400" dirty="0"/>
              <a:t>de los modos más comunes para utilizar GIT es con el </a:t>
            </a:r>
            <a:r>
              <a:rPr lang="es-CL" sz="2400" b="1" dirty="0"/>
              <a:t>terminal</a:t>
            </a:r>
            <a:r>
              <a:rPr lang="es-CL" sz="2400" dirty="0"/>
              <a:t>. Nosotros lo trabajaremos en Visual Studio Code (VSC), pero es importante conocer los dos procesos. El proceso básico es el siguiente:</a:t>
            </a:r>
          </a:p>
          <a:p>
            <a:pPr algn="just"/>
            <a:endParaRPr lang="es-CL" sz="2400" dirty="0"/>
          </a:p>
          <a:p>
            <a:pPr algn="just"/>
            <a:r>
              <a:rPr lang="es-CL" sz="2400" b="1" dirty="0"/>
              <a:t>1</a:t>
            </a:r>
            <a:r>
              <a:rPr lang="es-CL" sz="2400" dirty="0"/>
              <a:t> </a:t>
            </a:r>
            <a:r>
              <a:rPr lang="es-CL" sz="2400" b="1" dirty="0"/>
              <a:t>Para comenzar un repositorio</a:t>
            </a:r>
          </a:p>
          <a:p>
            <a:pPr algn="just"/>
            <a:endParaRPr lang="es-CL" sz="2400" b="1" dirty="0"/>
          </a:p>
          <a:p>
            <a:pPr algn="just"/>
            <a:r>
              <a:rPr lang="es-CL" sz="2400" dirty="0"/>
              <a:t>Debemos </a:t>
            </a:r>
            <a:r>
              <a:rPr lang="es-CL" sz="2400" b="1" dirty="0"/>
              <a:t>acceder al directorio donde se almacenarán los archivos y escribir el comando git </a:t>
            </a:r>
            <a:r>
              <a:rPr lang="es-CL" sz="2400" b="1" dirty="0" err="1"/>
              <a:t>init</a:t>
            </a:r>
            <a:r>
              <a:rPr lang="es-CL" sz="2400" b="1" dirty="0" smtClean="0"/>
              <a:t>.</a:t>
            </a:r>
            <a:endParaRPr lang="es-CL" sz="2400" b="1" dirty="0"/>
          </a:p>
        </p:txBody>
      </p:sp>
      <p:pic>
        <p:nvPicPr>
          <p:cNvPr id="8" name="Imagen 7">
            <a:extLst>
              <a:ext uri="{FF2B5EF4-FFF2-40B4-BE49-F238E27FC236}">
                <a16:creationId xmlns:a16="http://schemas.microsoft.com/office/drawing/2014/main" id="{84CD40DC-1AB9-524C-96DC-42CD9CB6303D}"/>
              </a:ext>
            </a:extLst>
          </p:cNvPr>
          <p:cNvPicPr>
            <a:picLocks noChangeAspect="1"/>
          </p:cNvPicPr>
          <p:nvPr/>
        </p:nvPicPr>
        <p:blipFill>
          <a:blip r:embed="rId5"/>
          <a:stretch>
            <a:fillRect/>
          </a:stretch>
        </p:blipFill>
        <p:spPr>
          <a:xfrm>
            <a:off x="886229" y="4284569"/>
            <a:ext cx="7029863" cy="2573432"/>
          </a:xfrm>
          <a:prstGeom prst="rect">
            <a:avLst/>
          </a:prstGeom>
          <a:effectLst>
            <a:softEdge rad="63500"/>
          </a:effectLst>
        </p:spPr>
      </p:pic>
      <p:sp>
        <p:nvSpPr>
          <p:cNvPr id="5" name="CuadroTexto 4">
            <a:extLst>
              <a:ext uri="{FF2B5EF4-FFF2-40B4-BE49-F238E27FC236}">
                <a16:creationId xmlns:a16="http://schemas.microsoft.com/office/drawing/2014/main" id="{7083EB30-37FB-3E44-8881-D34C490095A8}"/>
              </a:ext>
            </a:extLst>
          </p:cNvPr>
          <p:cNvSpPr txBox="1"/>
          <p:nvPr/>
        </p:nvSpPr>
        <p:spPr>
          <a:xfrm>
            <a:off x="1108108" y="0"/>
            <a:ext cx="1504463" cy="707886"/>
          </a:xfrm>
          <a:prstGeom prst="rect">
            <a:avLst/>
          </a:prstGeom>
          <a:noFill/>
        </p:spPr>
        <p:txBody>
          <a:bodyPr wrap="square" rtlCol="0">
            <a:spAutoFit/>
          </a:bodyPr>
          <a:lstStyle/>
          <a:p>
            <a:r>
              <a:rPr lang="es-ES" sz="4000" b="1" dirty="0" smtClean="0">
                <a:solidFill>
                  <a:schemeClr val="bg1"/>
                </a:solidFill>
              </a:rPr>
              <a:t>GIT</a:t>
            </a:r>
            <a:endParaRPr lang="es-CL" sz="4000" b="1" dirty="0">
              <a:solidFill>
                <a:schemeClr val="bg1"/>
              </a:solidFill>
            </a:endParaRPr>
          </a:p>
        </p:txBody>
      </p:sp>
    </p:spTree>
    <p:custDataLst>
      <p:tags r:id="rId1"/>
    </p:custDataLst>
    <p:extLst>
      <p:ext uri="{BB962C8B-B14F-4D97-AF65-F5344CB8AC3E}">
        <p14:creationId xmlns:p14="http://schemas.microsoft.com/office/powerpoint/2010/main" val="227095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B8818FB-2117-284B-943A-B5A7CA553401}"/>
              </a:ext>
            </a:extLst>
          </p:cNvPr>
          <p:cNvSpPr/>
          <p:nvPr/>
        </p:nvSpPr>
        <p:spPr>
          <a:xfrm>
            <a:off x="1293223" y="879187"/>
            <a:ext cx="1952466" cy="646331"/>
          </a:xfrm>
          <a:prstGeom prst="rect">
            <a:avLst/>
          </a:prstGeom>
        </p:spPr>
        <p:txBody>
          <a:bodyPr wrap="square">
            <a:spAutoFit/>
          </a:bodyPr>
          <a:lstStyle/>
          <a:p>
            <a:pPr algn="just"/>
            <a:r>
              <a:rPr lang="es-CL" sz="3600" b="1" dirty="0"/>
              <a:t>2 </a:t>
            </a:r>
            <a:r>
              <a:rPr lang="es-CL" sz="3600" b="1" dirty="0" smtClean="0"/>
              <a:t>Clonar</a:t>
            </a:r>
            <a:endParaRPr lang="es-ES" sz="3600" b="1" dirty="0"/>
          </a:p>
        </p:txBody>
      </p:sp>
      <p:sp>
        <p:nvSpPr>
          <p:cNvPr id="2" name="Rectángulo 1">
            <a:extLst>
              <a:ext uri="{FF2B5EF4-FFF2-40B4-BE49-F238E27FC236}">
                <a16:creationId xmlns:a16="http://schemas.microsoft.com/office/drawing/2014/main" id="{54B805EB-D9EF-CA4F-8F80-43136FE78405}"/>
              </a:ext>
            </a:extLst>
          </p:cNvPr>
          <p:cNvSpPr/>
          <p:nvPr/>
        </p:nvSpPr>
        <p:spPr>
          <a:xfrm>
            <a:off x="346596" y="2158484"/>
            <a:ext cx="8595926" cy="1200329"/>
          </a:xfrm>
          <a:prstGeom prst="rect">
            <a:avLst/>
          </a:prstGeom>
        </p:spPr>
        <p:txBody>
          <a:bodyPr wrap="square">
            <a:spAutoFit/>
          </a:bodyPr>
          <a:lstStyle/>
          <a:p>
            <a:r>
              <a:rPr lang="es-CL" sz="2400" dirty="0"/>
              <a:t>Si quieres crear un repositorio desde uno ya existente, debes escribir el comando git clone seguido de la ruta al repositorio que deseas clonar.</a:t>
            </a:r>
            <a:endParaRPr lang="es-ES" sz="2400" dirty="0"/>
          </a:p>
        </p:txBody>
      </p:sp>
      <p:pic>
        <p:nvPicPr>
          <p:cNvPr id="9" name="Imagen 8">
            <a:extLst>
              <a:ext uri="{FF2B5EF4-FFF2-40B4-BE49-F238E27FC236}">
                <a16:creationId xmlns:a16="http://schemas.microsoft.com/office/drawing/2014/main" id="{FB031A2D-481B-7C4D-B0A7-EFD6357EBDCB}"/>
              </a:ext>
            </a:extLst>
          </p:cNvPr>
          <p:cNvPicPr>
            <a:picLocks noChangeAspect="1"/>
          </p:cNvPicPr>
          <p:nvPr/>
        </p:nvPicPr>
        <p:blipFill>
          <a:blip r:embed="rId5"/>
          <a:stretch>
            <a:fillRect/>
          </a:stretch>
        </p:blipFill>
        <p:spPr>
          <a:xfrm>
            <a:off x="346595" y="3358813"/>
            <a:ext cx="8211339" cy="3005936"/>
          </a:xfrm>
          <a:prstGeom prst="rect">
            <a:avLst/>
          </a:prstGeom>
          <a:effectLst>
            <a:softEdge rad="63500"/>
          </a:effectLst>
        </p:spPr>
      </p:pic>
      <p:sp>
        <p:nvSpPr>
          <p:cNvPr id="8" name="CuadroTexto 7">
            <a:extLst>
              <a:ext uri="{FF2B5EF4-FFF2-40B4-BE49-F238E27FC236}">
                <a16:creationId xmlns:a16="http://schemas.microsoft.com/office/drawing/2014/main" id="{7083EB30-37FB-3E44-8881-D34C490095A8}"/>
              </a:ext>
            </a:extLst>
          </p:cNvPr>
          <p:cNvSpPr txBox="1"/>
          <p:nvPr/>
        </p:nvSpPr>
        <p:spPr>
          <a:xfrm>
            <a:off x="1108108" y="0"/>
            <a:ext cx="1504463" cy="707886"/>
          </a:xfrm>
          <a:prstGeom prst="rect">
            <a:avLst/>
          </a:prstGeom>
          <a:noFill/>
        </p:spPr>
        <p:txBody>
          <a:bodyPr wrap="square" rtlCol="0">
            <a:spAutoFit/>
          </a:bodyPr>
          <a:lstStyle/>
          <a:p>
            <a:r>
              <a:rPr lang="es-ES" sz="4000" b="1" dirty="0" smtClean="0">
                <a:solidFill>
                  <a:schemeClr val="bg1"/>
                </a:solidFill>
              </a:rPr>
              <a:t>GIT</a:t>
            </a:r>
            <a:endParaRPr lang="es-CL" sz="4000" b="1" dirty="0">
              <a:solidFill>
                <a:schemeClr val="bg1"/>
              </a:solidFill>
            </a:endParaRPr>
          </a:p>
        </p:txBody>
      </p:sp>
    </p:spTree>
    <p:custDataLst>
      <p:tags r:id="rId1"/>
    </p:custDataLst>
    <p:extLst>
      <p:ext uri="{BB962C8B-B14F-4D97-AF65-F5344CB8AC3E}">
        <p14:creationId xmlns:p14="http://schemas.microsoft.com/office/powerpoint/2010/main" val="226949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4B805EB-D9EF-CA4F-8F80-43136FE78405}"/>
              </a:ext>
            </a:extLst>
          </p:cNvPr>
          <p:cNvSpPr/>
          <p:nvPr/>
        </p:nvSpPr>
        <p:spPr>
          <a:xfrm>
            <a:off x="548074" y="832923"/>
            <a:ext cx="8595926" cy="1569660"/>
          </a:xfrm>
          <a:prstGeom prst="rect">
            <a:avLst/>
          </a:prstGeom>
        </p:spPr>
        <p:txBody>
          <a:bodyPr wrap="square">
            <a:spAutoFit/>
          </a:bodyPr>
          <a:lstStyle/>
          <a:p>
            <a:r>
              <a:rPr lang="es-CL" sz="3200" dirty="0" smtClean="0"/>
              <a:t>	Si </a:t>
            </a:r>
            <a:r>
              <a:rPr lang="es-CL" sz="3200" dirty="0"/>
              <a:t>utilizas un servidor remoto para tus repositorios, ejecuta git clone seguido de la ruta al repositorio remoto.</a:t>
            </a:r>
            <a:endParaRPr lang="es-ES" sz="3200" dirty="0"/>
          </a:p>
        </p:txBody>
      </p:sp>
      <p:pic>
        <p:nvPicPr>
          <p:cNvPr id="8" name="Imagen 7">
            <a:extLst>
              <a:ext uri="{FF2B5EF4-FFF2-40B4-BE49-F238E27FC236}">
                <a16:creationId xmlns:a16="http://schemas.microsoft.com/office/drawing/2014/main" id="{9B375BB2-D347-7A4B-B3DA-2DC6C5A44C14}"/>
              </a:ext>
            </a:extLst>
          </p:cNvPr>
          <p:cNvPicPr>
            <a:picLocks noChangeAspect="1"/>
          </p:cNvPicPr>
          <p:nvPr/>
        </p:nvPicPr>
        <p:blipFill>
          <a:blip r:embed="rId5"/>
          <a:stretch>
            <a:fillRect/>
          </a:stretch>
        </p:blipFill>
        <p:spPr>
          <a:xfrm>
            <a:off x="91156" y="3029858"/>
            <a:ext cx="8902639" cy="2208347"/>
          </a:xfrm>
          <a:prstGeom prst="rect">
            <a:avLst/>
          </a:prstGeom>
          <a:effectLst>
            <a:softEdge rad="63500"/>
          </a:effectLst>
        </p:spPr>
      </p:pic>
      <p:sp>
        <p:nvSpPr>
          <p:cNvPr id="5" name="CuadroTexto 4">
            <a:extLst>
              <a:ext uri="{FF2B5EF4-FFF2-40B4-BE49-F238E27FC236}">
                <a16:creationId xmlns:a16="http://schemas.microsoft.com/office/drawing/2014/main" id="{7083EB30-37FB-3E44-8881-D34C490095A8}"/>
              </a:ext>
            </a:extLst>
          </p:cNvPr>
          <p:cNvSpPr txBox="1"/>
          <p:nvPr/>
        </p:nvSpPr>
        <p:spPr>
          <a:xfrm>
            <a:off x="1108108" y="0"/>
            <a:ext cx="1504463" cy="707886"/>
          </a:xfrm>
          <a:prstGeom prst="rect">
            <a:avLst/>
          </a:prstGeom>
          <a:noFill/>
        </p:spPr>
        <p:txBody>
          <a:bodyPr wrap="square" rtlCol="0">
            <a:spAutoFit/>
          </a:bodyPr>
          <a:lstStyle/>
          <a:p>
            <a:r>
              <a:rPr lang="es-ES" sz="4000" b="1" dirty="0" smtClean="0">
                <a:solidFill>
                  <a:schemeClr val="bg1"/>
                </a:solidFill>
              </a:rPr>
              <a:t>GIT</a:t>
            </a:r>
            <a:endParaRPr lang="es-CL" sz="4000" b="1" dirty="0">
              <a:solidFill>
                <a:schemeClr val="bg1"/>
              </a:solidFill>
            </a:endParaRPr>
          </a:p>
        </p:txBody>
      </p:sp>
    </p:spTree>
    <p:custDataLst>
      <p:tags r:id="rId1"/>
    </p:custDataLst>
    <p:extLst>
      <p:ext uri="{BB962C8B-B14F-4D97-AF65-F5344CB8AC3E}">
        <p14:creationId xmlns:p14="http://schemas.microsoft.com/office/powerpoint/2010/main" val="354541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4" name="Marcador de contenido 6" descr="Imagen que contiene captura de pantalla&#10;&#10;Descripción generada con confianza alta">
            <a:extLst>
              <a:ext uri="{FF2B5EF4-FFF2-40B4-BE49-F238E27FC236}">
                <a16:creationId xmlns:a16="http://schemas.microsoft.com/office/drawing/2014/main" id="{48E72477-24C0-9D45-A0BB-78A6BCD5D4D6}"/>
              </a:ext>
            </a:extLst>
          </p:cNvPr>
          <p:cNvPicPr>
            <a:picLocks noChangeAspect="1"/>
          </p:cNvPicPr>
          <p:nvPr/>
        </p:nvPicPr>
        <p:blipFill rotWithShape="1">
          <a:blip r:embed="rId5"/>
          <a:srcRect b="9185"/>
          <a:stretch/>
        </p:blipFill>
        <p:spPr>
          <a:xfrm>
            <a:off x="1230277" y="3386015"/>
            <a:ext cx="6894817" cy="3471986"/>
          </a:xfrm>
          <a:prstGeom prst="rect">
            <a:avLst/>
          </a:prstGeom>
          <a:effectLst>
            <a:softEdge rad="63500"/>
          </a:effectLst>
        </p:spPr>
      </p:pic>
      <p:sp>
        <p:nvSpPr>
          <p:cNvPr id="6" name="Rectángulo 5">
            <a:extLst>
              <a:ext uri="{FF2B5EF4-FFF2-40B4-BE49-F238E27FC236}">
                <a16:creationId xmlns:a16="http://schemas.microsoft.com/office/drawing/2014/main" id="{6B8818FB-2117-284B-943A-B5A7CA553401}"/>
              </a:ext>
            </a:extLst>
          </p:cNvPr>
          <p:cNvSpPr/>
          <p:nvPr/>
        </p:nvSpPr>
        <p:spPr>
          <a:xfrm>
            <a:off x="143692" y="707886"/>
            <a:ext cx="8882742" cy="2862322"/>
          </a:xfrm>
          <a:prstGeom prst="rect">
            <a:avLst/>
          </a:prstGeom>
        </p:spPr>
        <p:txBody>
          <a:bodyPr wrap="square">
            <a:spAutoFit/>
          </a:bodyPr>
          <a:lstStyle/>
          <a:p>
            <a:pPr algn="just"/>
            <a:r>
              <a:rPr lang="es-CL" sz="2000" dirty="0" smtClean="0"/>
              <a:t>		Una </a:t>
            </a:r>
            <a:r>
              <a:rPr lang="es-CL" sz="2000" dirty="0"/>
              <a:t>vez que realices los cambios o crees código nuevo y desees respaldar </a:t>
            </a:r>
            <a:r>
              <a:rPr lang="es-CL" sz="2000" dirty="0" smtClean="0"/>
              <a:t>			lo </a:t>
            </a:r>
            <a:r>
              <a:rPr lang="es-CL" sz="2000" dirty="0"/>
              <a:t>realizado, debes añadirlos a un </a:t>
            </a:r>
            <a:r>
              <a:rPr lang="es-CL" sz="2000" b="1" dirty="0" err="1"/>
              <a:t>commit</a:t>
            </a:r>
            <a:r>
              <a:rPr lang="es-CL" sz="2000" dirty="0" smtClean="0"/>
              <a:t>.</a:t>
            </a:r>
            <a:endParaRPr lang="es-CL" sz="2000" dirty="0"/>
          </a:p>
          <a:p>
            <a:pPr algn="just"/>
            <a:r>
              <a:rPr lang="es-CL" sz="2000" dirty="0"/>
              <a:t>Un commit es un </a:t>
            </a:r>
            <a:r>
              <a:rPr lang="es-CL" sz="2000" b="1" dirty="0"/>
              <a:t>punto de respaldo </a:t>
            </a:r>
            <a:r>
              <a:rPr lang="es-CL" sz="2000" dirty="0"/>
              <a:t>dentro del proyecto. Para realizar este proceso, necesitar agregar los archivos que incluirás en el punto de respaldo al </a:t>
            </a:r>
            <a:r>
              <a:rPr lang="es-CL" sz="2000" b="1" dirty="0"/>
              <a:t>área de preparación o staging area </a:t>
            </a:r>
            <a:r>
              <a:rPr lang="es-CL" sz="2000" dirty="0"/>
              <a:t>y luego realizar el commit </a:t>
            </a:r>
            <a:r>
              <a:rPr lang="es-CL" sz="2000" b="1" dirty="0"/>
              <a:t>adjuntando un mensaje. </a:t>
            </a:r>
          </a:p>
          <a:p>
            <a:pPr algn="just"/>
            <a:r>
              <a:rPr lang="es-CL" sz="2000" dirty="0"/>
              <a:t>El mensaje servirá para que tanto tú como tu equipo </a:t>
            </a:r>
            <a:r>
              <a:rPr lang="es-CL" sz="2000" b="1" dirty="0"/>
              <a:t>sepan qué cambios incluye</a:t>
            </a:r>
            <a:r>
              <a:rPr lang="es-CL" sz="2000" dirty="0"/>
              <a:t> un commit, por tanto, es bueno hacer commits seguidos, y que </a:t>
            </a:r>
            <a:r>
              <a:rPr lang="es-CL" sz="2000" b="1" dirty="0"/>
              <a:t>no incluyan </a:t>
            </a:r>
            <a:r>
              <a:rPr lang="es-CL" sz="2000" b="1" dirty="0" smtClean="0"/>
              <a:t>demasiados </a:t>
            </a:r>
            <a:r>
              <a:rPr lang="es-CL" sz="2000" b="1" dirty="0"/>
              <a:t>cambios</a:t>
            </a:r>
            <a:r>
              <a:rPr lang="es-CL" sz="2000" dirty="0"/>
              <a:t>. </a:t>
            </a:r>
          </a:p>
          <a:p>
            <a:pPr algn="just"/>
            <a:r>
              <a:rPr lang="es-CL" sz="2000" dirty="0"/>
              <a:t>El ideal es que cada commit corresponda a 1 sólo cambio de código</a:t>
            </a:r>
            <a:r>
              <a:rPr lang="es-CL" sz="2000" dirty="0" smtClean="0"/>
              <a:t>.</a:t>
            </a:r>
            <a:endParaRPr lang="es-ES" sz="2000" b="1" dirty="0"/>
          </a:p>
        </p:txBody>
      </p:sp>
      <p:sp>
        <p:nvSpPr>
          <p:cNvPr id="5" name="CuadroTexto 4">
            <a:extLst>
              <a:ext uri="{FF2B5EF4-FFF2-40B4-BE49-F238E27FC236}">
                <a16:creationId xmlns:a16="http://schemas.microsoft.com/office/drawing/2014/main" id="{7083EB30-37FB-3E44-8881-D34C490095A8}"/>
              </a:ext>
            </a:extLst>
          </p:cNvPr>
          <p:cNvSpPr txBox="1"/>
          <p:nvPr/>
        </p:nvSpPr>
        <p:spPr>
          <a:xfrm>
            <a:off x="1108108" y="0"/>
            <a:ext cx="1504463" cy="707886"/>
          </a:xfrm>
          <a:prstGeom prst="rect">
            <a:avLst/>
          </a:prstGeom>
          <a:noFill/>
        </p:spPr>
        <p:txBody>
          <a:bodyPr wrap="square" rtlCol="0">
            <a:spAutoFit/>
          </a:bodyPr>
          <a:lstStyle/>
          <a:p>
            <a:r>
              <a:rPr lang="es-ES" sz="4000" b="1" dirty="0" smtClean="0">
                <a:solidFill>
                  <a:schemeClr val="bg1"/>
                </a:solidFill>
              </a:rPr>
              <a:t>GIT</a:t>
            </a:r>
            <a:endParaRPr lang="es-CL" sz="4000" b="1" dirty="0">
              <a:solidFill>
                <a:schemeClr val="bg1"/>
              </a:solidFill>
            </a:endParaRPr>
          </a:p>
        </p:txBody>
      </p:sp>
    </p:spTree>
    <p:custDataLst>
      <p:tags r:id="rId1"/>
    </p:custDataLst>
    <p:extLst>
      <p:ext uri="{BB962C8B-B14F-4D97-AF65-F5344CB8AC3E}">
        <p14:creationId xmlns:p14="http://schemas.microsoft.com/office/powerpoint/2010/main" val="25915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B8818FB-2117-284B-943A-B5A7CA553401}"/>
              </a:ext>
            </a:extLst>
          </p:cNvPr>
          <p:cNvSpPr/>
          <p:nvPr/>
        </p:nvSpPr>
        <p:spPr>
          <a:xfrm>
            <a:off x="451099" y="710897"/>
            <a:ext cx="8549431" cy="1200329"/>
          </a:xfrm>
          <a:prstGeom prst="rect">
            <a:avLst/>
          </a:prstGeom>
        </p:spPr>
        <p:txBody>
          <a:bodyPr wrap="square">
            <a:spAutoFit/>
          </a:bodyPr>
          <a:lstStyle/>
          <a:p>
            <a:pPr algn="just"/>
            <a:r>
              <a:rPr lang="es-CL" sz="2400" dirty="0"/>
              <a:t>	</a:t>
            </a:r>
            <a:r>
              <a:rPr lang="es-CL" sz="2400" dirty="0" smtClean="0"/>
              <a:t>	Para </a:t>
            </a:r>
            <a:r>
              <a:rPr lang="es-CL" sz="2400" dirty="0"/>
              <a:t>finalizar, enviamos los cambios al repositorio remoto, escribiendo </a:t>
            </a:r>
            <a:r>
              <a:rPr lang="es-CL" sz="2400" b="1" dirty="0"/>
              <a:t>git push </a:t>
            </a:r>
            <a:r>
              <a:rPr lang="es-CL" sz="2400" dirty="0"/>
              <a:t>origin master. Esto envía los datos hacia el repositorio remoto, en la rama "</a:t>
            </a:r>
            <a:r>
              <a:rPr lang="es-CL" sz="2400" b="1" dirty="0"/>
              <a:t>master</a:t>
            </a:r>
            <a:r>
              <a:rPr lang="es-CL" sz="2400" dirty="0" smtClean="0"/>
              <a:t>”.</a:t>
            </a:r>
            <a:endParaRPr lang="es-ES" sz="2400" dirty="0"/>
          </a:p>
        </p:txBody>
      </p:sp>
      <p:pic>
        <p:nvPicPr>
          <p:cNvPr id="5" name="Marcador de contenido 6">
            <a:extLst>
              <a:ext uri="{FF2B5EF4-FFF2-40B4-BE49-F238E27FC236}">
                <a16:creationId xmlns:a16="http://schemas.microsoft.com/office/drawing/2014/main" id="{FDA33347-C074-4541-85CC-BF4B58638DB2}"/>
              </a:ext>
            </a:extLst>
          </p:cNvPr>
          <p:cNvPicPr>
            <a:picLocks noChangeAspect="1"/>
          </p:cNvPicPr>
          <p:nvPr/>
        </p:nvPicPr>
        <p:blipFill rotWithShape="1">
          <a:blip r:embed="rId5"/>
          <a:srcRect l="2835" r="4106"/>
          <a:stretch/>
        </p:blipFill>
        <p:spPr>
          <a:xfrm>
            <a:off x="0" y="2214438"/>
            <a:ext cx="9144000" cy="3805438"/>
          </a:xfrm>
          <a:prstGeom prst="rect">
            <a:avLst/>
          </a:prstGeom>
          <a:effectLst>
            <a:softEdge rad="63500"/>
          </a:effectLst>
        </p:spPr>
      </p:pic>
      <p:sp>
        <p:nvSpPr>
          <p:cNvPr id="8" name="CuadroTexto 7">
            <a:extLst>
              <a:ext uri="{FF2B5EF4-FFF2-40B4-BE49-F238E27FC236}">
                <a16:creationId xmlns:a16="http://schemas.microsoft.com/office/drawing/2014/main" id="{7083EB30-37FB-3E44-8881-D34C490095A8}"/>
              </a:ext>
            </a:extLst>
          </p:cNvPr>
          <p:cNvSpPr txBox="1"/>
          <p:nvPr/>
        </p:nvSpPr>
        <p:spPr>
          <a:xfrm>
            <a:off x="1108108" y="0"/>
            <a:ext cx="1504463" cy="707886"/>
          </a:xfrm>
          <a:prstGeom prst="rect">
            <a:avLst/>
          </a:prstGeom>
          <a:noFill/>
        </p:spPr>
        <p:txBody>
          <a:bodyPr wrap="square" rtlCol="0">
            <a:spAutoFit/>
          </a:bodyPr>
          <a:lstStyle/>
          <a:p>
            <a:r>
              <a:rPr lang="es-ES" sz="4000" b="1" dirty="0" smtClean="0">
                <a:solidFill>
                  <a:schemeClr val="bg1"/>
                </a:solidFill>
              </a:rPr>
              <a:t>GIT</a:t>
            </a:r>
            <a:endParaRPr lang="es-CL" sz="4000" b="1" dirty="0">
              <a:solidFill>
                <a:schemeClr val="bg1"/>
              </a:solidFill>
            </a:endParaRPr>
          </a:p>
        </p:txBody>
      </p:sp>
    </p:spTree>
    <p:custDataLst>
      <p:tags r:id="rId1"/>
    </p:custDataLst>
    <p:extLst>
      <p:ext uri="{BB962C8B-B14F-4D97-AF65-F5344CB8AC3E}">
        <p14:creationId xmlns:p14="http://schemas.microsoft.com/office/powerpoint/2010/main" val="61280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B8818FB-2117-284B-943A-B5A7CA553401}"/>
              </a:ext>
            </a:extLst>
          </p:cNvPr>
          <p:cNvSpPr/>
          <p:nvPr/>
        </p:nvSpPr>
        <p:spPr>
          <a:xfrm>
            <a:off x="1108109" y="801612"/>
            <a:ext cx="5318818" cy="1938992"/>
          </a:xfrm>
          <a:prstGeom prst="rect">
            <a:avLst/>
          </a:prstGeom>
        </p:spPr>
        <p:txBody>
          <a:bodyPr wrap="square">
            <a:spAutoFit/>
          </a:bodyPr>
          <a:lstStyle/>
          <a:p>
            <a:pPr algn="just"/>
            <a:r>
              <a:rPr lang="es-ES" sz="2400" dirty="0"/>
              <a:t>Cada vez que realicemos un cambio será:</a:t>
            </a:r>
          </a:p>
          <a:p>
            <a:pPr lvl="3" algn="just"/>
            <a:r>
              <a:rPr lang="es-ES" sz="2400" dirty="0"/>
              <a:t>		</a:t>
            </a:r>
          </a:p>
          <a:p>
            <a:pPr marL="1657350" lvl="3" indent="-285750" algn="just">
              <a:buFont typeface="Arial" panose="020B0604020202020204" pitchFamily="34" charset="0"/>
              <a:buChar char="•"/>
            </a:pPr>
            <a:r>
              <a:rPr lang="es-ES" sz="2400" dirty="0"/>
              <a:t>add</a:t>
            </a:r>
          </a:p>
          <a:p>
            <a:pPr marL="1657350" lvl="3" indent="-285750" algn="just">
              <a:buFont typeface="Arial" panose="020B0604020202020204" pitchFamily="34" charset="0"/>
              <a:buChar char="•"/>
            </a:pPr>
            <a:r>
              <a:rPr lang="es-ES" sz="2400" dirty="0"/>
              <a:t>commit</a:t>
            </a:r>
          </a:p>
          <a:p>
            <a:pPr marL="1657350" lvl="3" indent="-285750" algn="just">
              <a:buFont typeface="Arial" panose="020B0604020202020204" pitchFamily="34" charset="0"/>
              <a:buChar char="•"/>
            </a:pPr>
            <a:r>
              <a:rPr lang="es-ES" sz="2400" dirty="0" err="1" smtClean="0"/>
              <a:t>push</a:t>
            </a:r>
            <a:endParaRPr lang="es-CL" sz="2400" b="1" dirty="0"/>
          </a:p>
        </p:txBody>
      </p:sp>
      <p:pic>
        <p:nvPicPr>
          <p:cNvPr id="8" name="Gráfico 7" descr="Flecha lineal: vuelta en U horizontal">
            <a:extLst>
              <a:ext uri="{FF2B5EF4-FFF2-40B4-BE49-F238E27FC236}">
                <a16:creationId xmlns:a16="http://schemas.microsoft.com/office/drawing/2014/main" id="{1BEA9F42-968E-3342-9CD6-CF432685AE6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3443250" y="927462"/>
            <a:ext cx="2448098" cy="2142309"/>
          </a:xfrm>
          <a:prstGeom prst="rect">
            <a:avLst/>
          </a:prstGeom>
        </p:spPr>
      </p:pic>
      <p:pic>
        <p:nvPicPr>
          <p:cNvPr id="9" name="Imagen 8">
            <a:extLst>
              <a:ext uri="{FF2B5EF4-FFF2-40B4-BE49-F238E27FC236}">
                <a16:creationId xmlns:a16="http://schemas.microsoft.com/office/drawing/2014/main" id="{182D3B04-DE91-5A46-A4A2-A09F39F50600}"/>
              </a:ext>
            </a:extLst>
          </p:cNvPr>
          <p:cNvPicPr>
            <a:picLocks noChangeAspect="1"/>
          </p:cNvPicPr>
          <p:nvPr/>
        </p:nvPicPr>
        <p:blipFill>
          <a:blip r:embed="rId7"/>
          <a:stretch>
            <a:fillRect/>
          </a:stretch>
        </p:blipFill>
        <p:spPr>
          <a:xfrm>
            <a:off x="143854" y="3429000"/>
            <a:ext cx="8882579" cy="1483963"/>
          </a:xfrm>
          <a:prstGeom prst="rect">
            <a:avLst/>
          </a:prstGeom>
        </p:spPr>
      </p:pic>
      <p:sp>
        <p:nvSpPr>
          <p:cNvPr id="10" name="CuadroTexto 9">
            <a:extLst>
              <a:ext uri="{FF2B5EF4-FFF2-40B4-BE49-F238E27FC236}">
                <a16:creationId xmlns:a16="http://schemas.microsoft.com/office/drawing/2014/main" id="{7083EB30-37FB-3E44-8881-D34C490095A8}"/>
              </a:ext>
            </a:extLst>
          </p:cNvPr>
          <p:cNvSpPr txBox="1"/>
          <p:nvPr/>
        </p:nvSpPr>
        <p:spPr>
          <a:xfrm>
            <a:off x="1108108" y="0"/>
            <a:ext cx="1504463" cy="707886"/>
          </a:xfrm>
          <a:prstGeom prst="rect">
            <a:avLst/>
          </a:prstGeom>
          <a:noFill/>
        </p:spPr>
        <p:txBody>
          <a:bodyPr wrap="square" rtlCol="0">
            <a:spAutoFit/>
          </a:bodyPr>
          <a:lstStyle/>
          <a:p>
            <a:r>
              <a:rPr lang="es-ES" sz="4000" b="1" dirty="0" smtClean="0">
                <a:solidFill>
                  <a:schemeClr val="bg1"/>
                </a:solidFill>
              </a:rPr>
              <a:t>GIT</a:t>
            </a:r>
            <a:endParaRPr lang="es-CL" sz="4000" b="1" dirty="0">
              <a:solidFill>
                <a:schemeClr val="bg1"/>
              </a:solidFill>
            </a:endParaRPr>
          </a:p>
        </p:txBody>
      </p:sp>
    </p:spTree>
    <p:custDataLst>
      <p:tags r:id="rId1"/>
    </p:custDataLst>
    <p:extLst>
      <p:ext uri="{BB962C8B-B14F-4D97-AF65-F5344CB8AC3E}">
        <p14:creationId xmlns:p14="http://schemas.microsoft.com/office/powerpoint/2010/main" val="41443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B8818FB-2117-284B-943A-B5A7CA553401}"/>
              </a:ext>
            </a:extLst>
          </p:cNvPr>
          <p:cNvSpPr/>
          <p:nvPr/>
        </p:nvSpPr>
        <p:spPr>
          <a:xfrm>
            <a:off x="1108108" y="736297"/>
            <a:ext cx="7771033" cy="1200329"/>
          </a:xfrm>
          <a:prstGeom prst="rect">
            <a:avLst/>
          </a:prstGeom>
        </p:spPr>
        <p:txBody>
          <a:bodyPr wrap="square">
            <a:spAutoFit/>
          </a:bodyPr>
          <a:lstStyle/>
          <a:p>
            <a:pPr algn="just"/>
            <a:r>
              <a:rPr lang="es-ES" sz="2400" dirty="0"/>
              <a:t>Para comparar los cambios que se están realizando con los que están en el repositorio de GitHub, se utiliza la opción de VSC</a:t>
            </a:r>
            <a:r>
              <a:rPr lang="es-ES" sz="2400" dirty="0" smtClean="0"/>
              <a:t>:</a:t>
            </a:r>
            <a:endParaRPr lang="es-CL" sz="2400" b="1" dirty="0"/>
          </a:p>
        </p:txBody>
      </p:sp>
      <p:pic>
        <p:nvPicPr>
          <p:cNvPr id="2" name="Imagen 1">
            <a:extLst>
              <a:ext uri="{FF2B5EF4-FFF2-40B4-BE49-F238E27FC236}">
                <a16:creationId xmlns:a16="http://schemas.microsoft.com/office/drawing/2014/main" id="{34B7C13B-B687-D247-B47B-973D96742455}"/>
              </a:ext>
            </a:extLst>
          </p:cNvPr>
          <p:cNvPicPr>
            <a:picLocks noChangeAspect="1"/>
          </p:cNvPicPr>
          <p:nvPr/>
        </p:nvPicPr>
        <p:blipFill>
          <a:blip r:embed="rId5"/>
          <a:stretch>
            <a:fillRect/>
          </a:stretch>
        </p:blipFill>
        <p:spPr>
          <a:xfrm>
            <a:off x="346596" y="2944827"/>
            <a:ext cx="8532545" cy="2328907"/>
          </a:xfrm>
          <a:prstGeom prst="rect">
            <a:avLst/>
          </a:prstGeom>
        </p:spPr>
      </p:pic>
      <p:sp>
        <p:nvSpPr>
          <p:cNvPr id="10" name="Flecha abajo 9">
            <a:extLst>
              <a:ext uri="{FF2B5EF4-FFF2-40B4-BE49-F238E27FC236}">
                <a16:creationId xmlns:a16="http://schemas.microsoft.com/office/drawing/2014/main" id="{E2409326-EC1D-1E4A-8DF2-5901D053FBB7}"/>
              </a:ext>
            </a:extLst>
          </p:cNvPr>
          <p:cNvSpPr/>
          <p:nvPr/>
        </p:nvSpPr>
        <p:spPr>
          <a:xfrm>
            <a:off x="8125096" y="1632857"/>
            <a:ext cx="754045" cy="131197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CuadroTexto 7">
            <a:extLst>
              <a:ext uri="{FF2B5EF4-FFF2-40B4-BE49-F238E27FC236}">
                <a16:creationId xmlns:a16="http://schemas.microsoft.com/office/drawing/2014/main" id="{7083EB30-37FB-3E44-8881-D34C490095A8}"/>
              </a:ext>
            </a:extLst>
          </p:cNvPr>
          <p:cNvSpPr txBox="1"/>
          <p:nvPr/>
        </p:nvSpPr>
        <p:spPr>
          <a:xfrm>
            <a:off x="1108108" y="0"/>
            <a:ext cx="1504463" cy="707886"/>
          </a:xfrm>
          <a:prstGeom prst="rect">
            <a:avLst/>
          </a:prstGeom>
          <a:noFill/>
        </p:spPr>
        <p:txBody>
          <a:bodyPr wrap="square" rtlCol="0">
            <a:spAutoFit/>
          </a:bodyPr>
          <a:lstStyle/>
          <a:p>
            <a:r>
              <a:rPr lang="es-ES" sz="4000" b="1" dirty="0" smtClean="0">
                <a:solidFill>
                  <a:schemeClr val="bg1"/>
                </a:solidFill>
              </a:rPr>
              <a:t>GIT</a:t>
            </a:r>
            <a:endParaRPr lang="es-CL" sz="4000" b="1" dirty="0">
              <a:solidFill>
                <a:schemeClr val="bg1"/>
              </a:solidFill>
            </a:endParaRPr>
          </a:p>
        </p:txBody>
      </p:sp>
    </p:spTree>
    <p:custDataLst>
      <p:tags r:id="rId1"/>
    </p:custDataLst>
    <p:extLst>
      <p:ext uri="{BB962C8B-B14F-4D97-AF65-F5344CB8AC3E}">
        <p14:creationId xmlns:p14="http://schemas.microsoft.com/office/powerpoint/2010/main" val="324257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B8818FB-2117-284B-943A-B5A7CA553401}"/>
              </a:ext>
            </a:extLst>
          </p:cNvPr>
          <p:cNvSpPr/>
          <p:nvPr/>
        </p:nvSpPr>
        <p:spPr>
          <a:xfrm>
            <a:off x="927463" y="961548"/>
            <a:ext cx="8006175" cy="3970318"/>
          </a:xfrm>
          <a:prstGeom prst="rect">
            <a:avLst/>
          </a:prstGeom>
        </p:spPr>
        <p:txBody>
          <a:bodyPr wrap="square">
            <a:spAutoFit/>
          </a:bodyPr>
          <a:lstStyle/>
          <a:p>
            <a:pPr algn="just"/>
            <a:r>
              <a:rPr lang="es-ES" sz="2800" dirty="0"/>
              <a:t>Todo lo trabajado hasta ahora es en el master (parte inferior izquierda del VSC)</a:t>
            </a:r>
          </a:p>
          <a:p>
            <a:pPr algn="just"/>
            <a:endParaRPr lang="es-ES" sz="2800" dirty="0"/>
          </a:p>
          <a:p>
            <a:pPr algn="just"/>
            <a:endParaRPr lang="es-ES" sz="2800" dirty="0"/>
          </a:p>
          <a:p>
            <a:pPr lvl="3" algn="just"/>
            <a:r>
              <a:rPr lang="es-ES" sz="2800" dirty="0"/>
              <a:t>		</a:t>
            </a:r>
          </a:p>
          <a:p>
            <a:pPr algn="just"/>
            <a:endParaRPr lang="es-CL" sz="2800" b="1" dirty="0"/>
          </a:p>
          <a:p>
            <a:pPr algn="just"/>
            <a:endParaRPr lang="es-CL" sz="2800" b="1" dirty="0"/>
          </a:p>
          <a:p>
            <a:pPr algn="just"/>
            <a:endParaRPr lang="es-CL" sz="2800" b="1" dirty="0"/>
          </a:p>
          <a:p>
            <a:pPr algn="just"/>
            <a:r>
              <a:rPr lang="es-CL" sz="2800" dirty="0"/>
              <a:t>En gitHub</a:t>
            </a:r>
          </a:p>
        </p:txBody>
      </p:sp>
      <p:pic>
        <p:nvPicPr>
          <p:cNvPr id="3" name="Imagen 2">
            <a:extLst>
              <a:ext uri="{FF2B5EF4-FFF2-40B4-BE49-F238E27FC236}">
                <a16:creationId xmlns:a16="http://schemas.microsoft.com/office/drawing/2014/main" id="{F1B62BB0-37C6-0248-9190-8A5172E49010}"/>
              </a:ext>
            </a:extLst>
          </p:cNvPr>
          <p:cNvPicPr>
            <a:picLocks noChangeAspect="1"/>
          </p:cNvPicPr>
          <p:nvPr/>
        </p:nvPicPr>
        <p:blipFill>
          <a:blip r:embed="rId5"/>
          <a:stretch>
            <a:fillRect/>
          </a:stretch>
        </p:blipFill>
        <p:spPr>
          <a:xfrm>
            <a:off x="209591" y="2444960"/>
            <a:ext cx="8856031" cy="925257"/>
          </a:xfrm>
          <a:prstGeom prst="rect">
            <a:avLst/>
          </a:prstGeom>
          <a:effectLst>
            <a:softEdge rad="63500"/>
          </a:effectLst>
        </p:spPr>
      </p:pic>
      <p:pic>
        <p:nvPicPr>
          <p:cNvPr id="4" name="Imagen 3">
            <a:extLst>
              <a:ext uri="{FF2B5EF4-FFF2-40B4-BE49-F238E27FC236}">
                <a16:creationId xmlns:a16="http://schemas.microsoft.com/office/drawing/2014/main" id="{7EA9B0FA-A22E-9D43-8712-B98014C6C1D8}"/>
              </a:ext>
            </a:extLst>
          </p:cNvPr>
          <p:cNvPicPr>
            <a:picLocks noChangeAspect="1"/>
          </p:cNvPicPr>
          <p:nvPr/>
        </p:nvPicPr>
        <p:blipFill>
          <a:blip r:embed="rId6"/>
          <a:stretch>
            <a:fillRect/>
          </a:stretch>
        </p:blipFill>
        <p:spPr>
          <a:xfrm>
            <a:off x="2689536" y="4220666"/>
            <a:ext cx="1948070" cy="711200"/>
          </a:xfrm>
          <a:prstGeom prst="rect">
            <a:avLst/>
          </a:prstGeom>
        </p:spPr>
      </p:pic>
      <p:sp>
        <p:nvSpPr>
          <p:cNvPr id="8" name="CuadroTexto 7">
            <a:extLst>
              <a:ext uri="{FF2B5EF4-FFF2-40B4-BE49-F238E27FC236}">
                <a16:creationId xmlns:a16="http://schemas.microsoft.com/office/drawing/2014/main" id="{7083EB30-37FB-3E44-8881-D34C490095A8}"/>
              </a:ext>
            </a:extLst>
          </p:cNvPr>
          <p:cNvSpPr txBox="1"/>
          <p:nvPr/>
        </p:nvSpPr>
        <p:spPr>
          <a:xfrm>
            <a:off x="1108108" y="0"/>
            <a:ext cx="1504463" cy="707886"/>
          </a:xfrm>
          <a:prstGeom prst="rect">
            <a:avLst/>
          </a:prstGeom>
          <a:noFill/>
        </p:spPr>
        <p:txBody>
          <a:bodyPr wrap="square" rtlCol="0">
            <a:spAutoFit/>
          </a:bodyPr>
          <a:lstStyle/>
          <a:p>
            <a:r>
              <a:rPr lang="es-ES" sz="4000" b="1" dirty="0" smtClean="0">
                <a:solidFill>
                  <a:schemeClr val="bg1"/>
                </a:solidFill>
              </a:rPr>
              <a:t>GIT</a:t>
            </a:r>
            <a:endParaRPr lang="es-CL" sz="4000" b="1" dirty="0">
              <a:solidFill>
                <a:schemeClr val="bg1"/>
              </a:solidFill>
            </a:endParaRPr>
          </a:p>
        </p:txBody>
      </p:sp>
    </p:spTree>
    <p:custDataLst>
      <p:tags r:id="rId1"/>
    </p:custDataLst>
    <p:extLst>
      <p:ext uri="{BB962C8B-B14F-4D97-AF65-F5344CB8AC3E}">
        <p14:creationId xmlns:p14="http://schemas.microsoft.com/office/powerpoint/2010/main" val="195035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B8818FB-2117-284B-943A-B5A7CA553401}"/>
              </a:ext>
            </a:extLst>
          </p:cNvPr>
          <p:cNvSpPr/>
          <p:nvPr/>
        </p:nvSpPr>
        <p:spPr>
          <a:xfrm>
            <a:off x="91628" y="874349"/>
            <a:ext cx="8804400" cy="1815882"/>
          </a:xfrm>
          <a:prstGeom prst="rect">
            <a:avLst/>
          </a:prstGeom>
        </p:spPr>
        <p:txBody>
          <a:bodyPr wrap="square">
            <a:spAutoFit/>
          </a:bodyPr>
          <a:lstStyle/>
          <a:p>
            <a:pPr algn="just"/>
            <a:r>
              <a:rPr lang="es-ES" sz="2800" dirty="0" smtClean="0"/>
              <a:t>		Cada </a:t>
            </a:r>
            <a:r>
              <a:rPr lang="es-ES" sz="2800" dirty="0"/>
              <a:t>programador </a:t>
            </a:r>
            <a:r>
              <a:rPr lang="es-ES" sz="2800" dirty="0" smtClean="0"/>
              <a:t>debería </a:t>
            </a:r>
            <a:r>
              <a:rPr lang="es-ES" sz="2800" dirty="0"/>
              <a:t>trabajar en su propio branch (rama</a:t>
            </a:r>
            <a:r>
              <a:rPr lang="es-ES" sz="2800" dirty="0" smtClean="0"/>
              <a:t>), por </a:t>
            </a:r>
            <a:r>
              <a:rPr lang="es-ES" sz="2800" dirty="0"/>
              <a:t>lo que </a:t>
            </a:r>
            <a:r>
              <a:rPr lang="es-ES" sz="2800" dirty="0" smtClean="0"/>
              <a:t>pueden crear </a:t>
            </a:r>
            <a:r>
              <a:rPr lang="es-ES" sz="2800" dirty="0"/>
              <a:t>todos los que estimen convenientes. Luego, hay que actualizar los branch en GitHub, con el proceso add, commit y </a:t>
            </a:r>
            <a:r>
              <a:rPr lang="es-ES" sz="2800" dirty="0" err="1" smtClean="0"/>
              <a:t>push</a:t>
            </a:r>
            <a:endParaRPr lang="es-ES" sz="2800" dirty="0"/>
          </a:p>
        </p:txBody>
      </p:sp>
      <p:pic>
        <p:nvPicPr>
          <p:cNvPr id="2" name="Imagen 1">
            <a:extLst>
              <a:ext uri="{FF2B5EF4-FFF2-40B4-BE49-F238E27FC236}">
                <a16:creationId xmlns:a16="http://schemas.microsoft.com/office/drawing/2014/main" id="{9B50B3A8-05F6-BC42-945D-6D4C6548287D}"/>
              </a:ext>
            </a:extLst>
          </p:cNvPr>
          <p:cNvPicPr>
            <a:picLocks noChangeAspect="1"/>
          </p:cNvPicPr>
          <p:nvPr/>
        </p:nvPicPr>
        <p:blipFill>
          <a:blip r:embed="rId5"/>
          <a:stretch>
            <a:fillRect/>
          </a:stretch>
        </p:blipFill>
        <p:spPr>
          <a:xfrm>
            <a:off x="91627" y="3287581"/>
            <a:ext cx="4736555" cy="2786648"/>
          </a:xfrm>
          <a:prstGeom prst="rect">
            <a:avLst/>
          </a:prstGeom>
          <a:effectLst>
            <a:softEdge rad="63500"/>
          </a:effectLst>
        </p:spPr>
      </p:pic>
      <p:pic>
        <p:nvPicPr>
          <p:cNvPr id="5" name="Imagen 4">
            <a:extLst>
              <a:ext uri="{FF2B5EF4-FFF2-40B4-BE49-F238E27FC236}">
                <a16:creationId xmlns:a16="http://schemas.microsoft.com/office/drawing/2014/main" id="{0545D112-17E9-CB45-A029-91627BAA7596}"/>
              </a:ext>
            </a:extLst>
          </p:cNvPr>
          <p:cNvPicPr>
            <a:picLocks noChangeAspect="1"/>
          </p:cNvPicPr>
          <p:nvPr/>
        </p:nvPicPr>
        <p:blipFill>
          <a:blip r:embed="rId6"/>
          <a:stretch>
            <a:fillRect/>
          </a:stretch>
        </p:blipFill>
        <p:spPr>
          <a:xfrm>
            <a:off x="5394960" y="3899765"/>
            <a:ext cx="3737402" cy="2649930"/>
          </a:xfrm>
          <a:prstGeom prst="rect">
            <a:avLst/>
          </a:prstGeom>
          <a:effectLst>
            <a:softEdge rad="63500"/>
          </a:effectLst>
        </p:spPr>
      </p:pic>
      <p:pic>
        <p:nvPicPr>
          <p:cNvPr id="9" name="Gráfico 8" descr="Flecha: curva en sentido contrario de las agujas del reloj">
            <a:extLst>
              <a:ext uri="{FF2B5EF4-FFF2-40B4-BE49-F238E27FC236}">
                <a16:creationId xmlns:a16="http://schemas.microsoft.com/office/drawing/2014/main" id="{41190256-E6F6-894F-BC58-B18328945977}"/>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rot="8135195">
            <a:off x="4654372" y="4767530"/>
            <a:ext cx="914400" cy="914400"/>
          </a:xfrm>
          <a:prstGeom prst="rect">
            <a:avLst/>
          </a:prstGeom>
        </p:spPr>
      </p:pic>
      <p:sp>
        <p:nvSpPr>
          <p:cNvPr id="8" name="CuadroTexto 7">
            <a:extLst>
              <a:ext uri="{FF2B5EF4-FFF2-40B4-BE49-F238E27FC236}">
                <a16:creationId xmlns:a16="http://schemas.microsoft.com/office/drawing/2014/main" id="{7083EB30-37FB-3E44-8881-D34C490095A8}"/>
              </a:ext>
            </a:extLst>
          </p:cNvPr>
          <p:cNvSpPr txBox="1"/>
          <p:nvPr/>
        </p:nvSpPr>
        <p:spPr>
          <a:xfrm>
            <a:off x="1108108" y="0"/>
            <a:ext cx="1504463" cy="707886"/>
          </a:xfrm>
          <a:prstGeom prst="rect">
            <a:avLst/>
          </a:prstGeom>
          <a:noFill/>
        </p:spPr>
        <p:txBody>
          <a:bodyPr wrap="square" rtlCol="0">
            <a:spAutoFit/>
          </a:bodyPr>
          <a:lstStyle/>
          <a:p>
            <a:r>
              <a:rPr lang="es-ES" sz="4000" b="1" dirty="0" smtClean="0">
                <a:solidFill>
                  <a:schemeClr val="bg1"/>
                </a:solidFill>
              </a:rPr>
              <a:t>GIT</a:t>
            </a:r>
            <a:endParaRPr lang="es-CL" sz="4000" b="1" dirty="0">
              <a:solidFill>
                <a:schemeClr val="bg1"/>
              </a:solidFill>
            </a:endParaRPr>
          </a:p>
        </p:txBody>
      </p:sp>
    </p:spTree>
    <p:custDataLst>
      <p:tags r:id="rId1"/>
    </p:custDataLst>
    <p:extLst>
      <p:ext uri="{BB962C8B-B14F-4D97-AF65-F5344CB8AC3E}">
        <p14:creationId xmlns:p14="http://schemas.microsoft.com/office/powerpoint/2010/main" val="389153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B8818FB-2117-284B-943A-B5A7CA553401}"/>
              </a:ext>
            </a:extLst>
          </p:cNvPr>
          <p:cNvSpPr/>
          <p:nvPr/>
        </p:nvSpPr>
        <p:spPr>
          <a:xfrm>
            <a:off x="1108108" y="762422"/>
            <a:ext cx="7787698" cy="1077218"/>
          </a:xfrm>
          <a:prstGeom prst="rect">
            <a:avLst/>
          </a:prstGeom>
        </p:spPr>
        <p:txBody>
          <a:bodyPr wrap="square">
            <a:spAutoFit/>
          </a:bodyPr>
          <a:lstStyle/>
          <a:p>
            <a:pPr algn="just"/>
            <a:r>
              <a:rPr lang="es-ES" sz="3200" dirty="0"/>
              <a:t>Luego, cada programador del equipo trabaja en su propio </a:t>
            </a:r>
            <a:r>
              <a:rPr lang="es-ES" sz="3200" dirty="0" err="1" smtClean="0"/>
              <a:t>branch</a:t>
            </a:r>
            <a:endParaRPr lang="es-CL" sz="3200" b="1" dirty="0"/>
          </a:p>
        </p:txBody>
      </p:sp>
      <p:pic>
        <p:nvPicPr>
          <p:cNvPr id="3" name="Imagen 2">
            <a:extLst>
              <a:ext uri="{FF2B5EF4-FFF2-40B4-BE49-F238E27FC236}">
                <a16:creationId xmlns:a16="http://schemas.microsoft.com/office/drawing/2014/main" id="{EF9BF0E0-A640-4D4F-ACD6-B2C51C0CDFB9}"/>
              </a:ext>
            </a:extLst>
          </p:cNvPr>
          <p:cNvPicPr>
            <a:picLocks noChangeAspect="1"/>
          </p:cNvPicPr>
          <p:nvPr/>
        </p:nvPicPr>
        <p:blipFill>
          <a:blip r:embed="rId5"/>
          <a:stretch>
            <a:fillRect/>
          </a:stretch>
        </p:blipFill>
        <p:spPr>
          <a:xfrm>
            <a:off x="1363009" y="1894176"/>
            <a:ext cx="6644523" cy="4259594"/>
          </a:xfrm>
          <a:prstGeom prst="rect">
            <a:avLst/>
          </a:prstGeom>
          <a:effectLst>
            <a:softEdge rad="63500"/>
          </a:effectLst>
        </p:spPr>
      </p:pic>
      <p:sp>
        <p:nvSpPr>
          <p:cNvPr id="5" name="CuadroTexto 4">
            <a:extLst>
              <a:ext uri="{FF2B5EF4-FFF2-40B4-BE49-F238E27FC236}">
                <a16:creationId xmlns:a16="http://schemas.microsoft.com/office/drawing/2014/main" id="{7083EB30-37FB-3E44-8881-D34C490095A8}"/>
              </a:ext>
            </a:extLst>
          </p:cNvPr>
          <p:cNvSpPr txBox="1"/>
          <p:nvPr/>
        </p:nvSpPr>
        <p:spPr>
          <a:xfrm>
            <a:off x="1108108" y="0"/>
            <a:ext cx="1504463" cy="707886"/>
          </a:xfrm>
          <a:prstGeom prst="rect">
            <a:avLst/>
          </a:prstGeom>
          <a:noFill/>
        </p:spPr>
        <p:txBody>
          <a:bodyPr wrap="square" rtlCol="0">
            <a:spAutoFit/>
          </a:bodyPr>
          <a:lstStyle/>
          <a:p>
            <a:r>
              <a:rPr lang="es-ES" sz="4000" b="1" dirty="0" smtClean="0">
                <a:solidFill>
                  <a:schemeClr val="bg1"/>
                </a:solidFill>
              </a:rPr>
              <a:t>GIT</a:t>
            </a:r>
            <a:endParaRPr lang="es-CL" sz="4000" b="1" dirty="0">
              <a:solidFill>
                <a:schemeClr val="bg1"/>
              </a:solidFill>
            </a:endParaRPr>
          </a:p>
        </p:txBody>
      </p:sp>
    </p:spTree>
    <p:custDataLst>
      <p:tags r:id="rId1"/>
    </p:custDataLst>
    <p:extLst>
      <p:ext uri="{BB962C8B-B14F-4D97-AF65-F5344CB8AC3E}">
        <p14:creationId xmlns:p14="http://schemas.microsoft.com/office/powerpoint/2010/main" val="184016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1C951417-A4CB-304A-A547-C71F40B53103}"/>
              </a:ext>
            </a:extLst>
          </p:cNvPr>
          <p:cNvSpPr txBox="1"/>
          <p:nvPr/>
        </p:nvSpPr>
        <p:spPr>
          <a:xfrm>
            <a:off x="1097280" y="785507"/>
            <a:ext cx="7875966" cy="2185214"/>
          </a:xfrm>
          <a:prstGeom prst="rect">
            <a:avLst/>
          </a:prstGeom>
          <a:noFill/>
        </p:spPr>
        <p:txBody>
          <a:bodyPr wrap="square" rtlCol="0">
            <a:spAutoFit/>
          </a:bodyPr>
          <a:lstStyle/>
          <a:p>
            <a:pPr algn="just"/>
            <a:r>
              <a:rPr lang="es-CL" sz="3200" dirty="0"/>
              <a:t>Se puede acceder, escribiendo en el buscador:</a:t>
            </a:r>
          </a:p>
          <a:p>
            <a:pPr marL="1657350" lvl="3" indent="-285750" algn="just">
              <a:buFont typeface="Arial" panose="020B0604020202020204" pitchFamily="34" charset="0"/>
              <a:buChar char="•"/>
            </a:pPr>
            <a:r>
              <a:rPr lang="es-CL" sz="3200" dirty="0"/>
              <a:t>terminal: en </a:t>
            </a:r>
            <a:r>
              <a:rPr lang="es-CL" sz="3200" dirty="0" smtClean="0"/>
              <a:t>Mac</a:t>
            </a:r>
            <a:endParaRPr lang="es-CL" sz="3200" dirty="0"/>
          </a:p>
          <a:p>
            <a:pPr marL="1657350" lvl="3" indent="-285750" algn="just">
              <a:buFont typeface="Arial" panose="020B0604020202020204" pitchFamily="34" charset="0"/>
              <a:buChar char="•"/>
            </a:pPr>
            <a:r>
              <a:rPr lang="es-CL" sz="3200" dirty="0" err="1" smtClean="0"/>
              <a:t>cmd</a:t>
            </a:r>
            <a:r>
              <a:rPr lang="es-CL" sz="3200" dirty="0" smtClean="0"/>
              <a:t>: en Windows</a:t>
            </a:r>
            <a:endParaRPr lang="es-CL" sz="3200" dirty="0"/>
          </a:p>
          <a:p>
            <a:pPr algn="just"/>
            <a:r>
              <a:rPr lang="es-CL" sz="4000" dirty="0"/>
              <a:t> </a:t>
            </a:r>
            <a:endParaRPr lang="es-ES" sz="4000" dirty="0"/>
          </a:p>
        </p:txBody>
      </p:sp>
      <p:pic>
        <p:nvPicPr>
          <p:cNvPr id="2" name="Imagen 1">
            <a:extLst>
              <a:ext uri="{FF2B5EF4-FFF2-40B4-BE49-F238E27FC236}">
                <a16:creationId xmlns:a16="http://schemas.microsoft.com/office/drawing/2014/main" id="{DFFA80C5-B3D0-794B-ADD5-D07FBF0D1710}"/>
              </a:ext>
            </a:extLst>
          </p:cNvPr>
          <p:cNvPicPr>
            <a:picLocks noChangeAspect="1"/>
          </p:cNvPicPr>
          <p:nvPr/>
        </p:nvPicPr>
        <p:blipFill>
          <a:blip r:embed="rId5"/>
          <a:stretch>
            <a:fillRect/>
          </a:stretch>
        </p:blipFill>
        <p:spPr>
          <a:xfrm>
            <a:off x="496389" y="3107796"/>
            <a:ext cx="8255758" cy="1283406"/>
          </a:xfrm>
          <a:prstGeom prst="rect">
            <a:avLst/>
          </a:prstGeom>
          <a:effectLst>
            <a:softEdge rad="101600"/>
          </a:effectLst>
        </p:spPr>
      </p:pic>
      <p:pic>
        <p:nvPicPr>
          <p:cNvPr id="3" name="Imagen 2">
            <a:extLst>
              <a:ext uri="{FF2B5EF4-FFF2-40B4-BE49-F238E27FC236}">
                <a16:creationId xmlns:a16="http://schemas.microsoft.com/office/drawing/2014/main" id="{16FF3973-2676-C242-97EB-840A756A5FE9}"/>
              </a:ext>
            </a:extLst>
          </p:cNvPr>
          <p:cNvPicPr>
            <a:picLocks noChangeAspect="1"/>
          </p:cNvPicPr>
          <p:nvPr/>
        </p:nvPicPr>
        <p:blipFill>
          <a:blip r:embed="rId6"/>
          <a:stretch>
            <a:fillRect/>
          </a:stretch>
        </p:blipFill>
        <p:spPr>
          <a:xfrm>
            <a:off x="1162594" y="4892271"/>
            <a:ext cx="7108054" cy="1804185"/>
          </a:xfrm>
          <a:prstGeom prst="rect">
            <a:avLst/>
          </a:prstGeom>
          <a:effectLst>
            <a:softEdge rad="101600"/>
          </a:effectLst>
        </p:spPr>
      </p:pic>
      <p:sp>
        <p:nvSpPr>
          <p:cNvPr id="8" name="CuadroTexto 7">
            <a:extLst>
              <a:ext uri="{FF2B5EF4-FFF2-40B4-BE49-F238E27FC236}">
                <a16:creationId xmlns:a16="http://schemas.microsoft.com/office/drawing/2014/main" id="{E26880FD-E866-EF43-ACF5-135172B5A348}"/>
              </a:ext>
            </a:extLst>
          </p:cNvPr>
          <p:cNvSpPr txBox="1"/>
          <p:nvPr/>
        </p:nvSpPr>
        <p:spPr>
          <a:xfrm>
            <a:off x="597145" y="2101"/>
            <a:ext cx="6117163" cy="646331"/>
          </a:xfrm>
          <a:prstGeom prst="rect">
            <a:avLst/>
          </a:prstGeom>
          <a:noFill/>
        </p:spPr>
        <p:txBody>
          <a:bodyPr wrap="square" rtlCol="0">
            <a:spAutoFit/>
          </a:bodyPr>
          <a:lstStyle/>
          <a:p>
            <a:r>
              <a:rPr lang="es-ES" sz="3600" b="1" dirty="0">
                <a:solidFill>
                  <a:schemeClr val="bg1"/>
                </a:solidFill>
              </a:rPr>
              <a:t>TERMINAL DE </a:t>
            </a:r>
            <a:r>
              <a:rPr lang="es-ES" sz="3600" b="1" dirty="0" smtClean="0">
                <a:solidFill>
                  <a:schemeClr val="bg1"/>
                </a:solidFill>
              </a:rPr>
              <a:t>COMANDOS</a:t>
            </a:r>
            <a:endParaRPr lang="es-CL" sz="3600" b="1" dirty="0">
              <a:solidFill>
                <a:schemeClr val="bg1"/>
              </a:solidFill>
            </a:endParaRPr>
          </a:p>
        </p:txBody>
      </p:sp>
    </p:spTree>
    <p:custDataLst>
      <p:tags r:id="rId1"/>
    </p:custDataLst>
    <p:extLst>
      <p:ext uri="{BB962C8B-B14F-4D97-AF65-F5344CB8AC3E}">
        <p14:creationId xmlns:p14="http://schemas.microsoft.com/office/powerpoint/2010/main" val="373557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B8818FB-2117-284B-943A-B5A7CA553401}"/>
              </a:ext>
            </a:extLst>
          </p:cNvPr>
          <p:cNvSpPr/>
          <p:nvPr/>
        </p:nvSpPr>
        <p:spPr>
          <a:xfrm>
            <a:off x="346596" y="805931"/>
            <a:ext cx="8549431" cy="1384995"/>
          </a:xfrm>
          <a:prstGeom prst="rect">
            <a:avLst/>
          </a:prstGeom>
        </p:spPr>
        <p:txBody>
          <a:bodyPr wrap="square">
            <a:spAutoFit/>
          </a:bodyPr>
          <a:lstStyle/>
          <a:p>
            <a:pPr algn="just"/>
            <a:r>
              <a:rPr lang="es-ES" sz="2800" dirty="0" smtClean="0"/>
              <a:t>		Si </a:t>
            </a:r>
            <a:r>
              <a:rPr lang="es-ES" sz="2800" dirty="0"/>
              <a:t>se quiere actualizar el branch al master, para obtener una versión final, debo seleccionar el master en VSC y realizar un </a:t>
            </a:r>
            <a:r>
              <a:rPr lang="es-ES" sz="2800" b="1" dirty="0" err="1"/>
              <a:t>merge</a:t>
            </a:r>
            <a:r>
              <a:rPr lang="es-ES" sz="2800" dirty="0"/>
              <a:t> </a:t>
            </a:r>
            <a:r>
              <a:rPr lang="es-ES" sz="2800" dirty="0" smtClean="0"/>
              <a:t>con </a:t>
            </a:r>
            <a:r>
              <a:rPr lang="es-ES" sz="2800" dirty="0"/>
              <a:t>el branch a actualizar</a:t>
            </a:r>
            <a:r>
              <a:rPr lang="es-ES" sz="2800" dirty="0" smtClean="0"/>
              <a:t>.</a:t>
            </a:r>
            <a:endParaRPr lang="es-CL" sz="2800" b="1" dirty="0"/>
          </a:p>
        </p:txBody>
      </p:sp>
      <p:pic>
        <p:nvPicPr>
          <p:cNvPr id="5" name="Imagen 4">
            <a:extLst>
              <a:ext uri="{FF2B5EF4-FFF2-40B4-BE49-F238E27FC236}">
                <a16:creationId xmlns:a16="http://schemas.microsoft.com/office/drawing/2014/main" id="{C364CD11-7E50-EB47-9495-3D36ACEDB23C}"/>
              </a:ext>
            </a:extLst>
          </p:cNvPr>
          <p:cNvPicPr>
            <a:picLocks noChangeAspect="1"/>
          </p:cNvPicPr>
          <p:nvPr/>
        </p:nvPicPr>
        <p:blipFill>
          <a:blip r:embed="rId5"/>
          <a:stretch>
            <a:fillRect/>
          </a:stretch>
        </p:blipFill>
        <p:spPr>
          <a:xfrm>
            <a:off x="2212666" y="2171404"/>
            <a:ext cx="5002883" cy="4569029"/>
          </a:xfrm>
          <a:prstGeom prst="rect">
            <a:avLst/>
          </a:prstGeom>
          <a:effectLst>
            <a:softEdge rad="38100"/>
          </a:effectLst>
        </p:spPr>
      </p:pic>
      <p:pic>
        <p:nvPicPr>
          <p:cNvPr id="8" name="Gráfico 7">
            <a:extLst>
              <a:ext uri="{FF2B5EF4-FFF2-40B4-BE49-F238E27FC236}">
                <a16:creationId xmlns:a16="http://schemas.microsoft.com/office/drawing/2014/main" id="{C8377030-AAD2-BA43-A439-2D7DEB34918A}"/>
              </a:ext>
              <a:ext uri="{C183D7F6-B498-43B3-948B-1728B52AA6E4}">
                <adec:decorative xmlns="" xmlns:adec="http://schemas.microsoft.com/office/drawing/2017/decorative" val="0"/>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rot="10800000">
            <a:off x="1298266" y="6187842"/>
            <a:ext cx="914400" cy="914400"/>
          </a:xfrm>
          <a:prstGeom prst="rect">
            <a:avLst/>
          </a:prstGeom>
        </p:spPr>
      </p:pic>
      <p:pic>
        <p:nvPicPr>
          <p:cNvPr id="9" name="Gráfico 8">
            <a:extLst>
              <a:ext uri="{FF2B5EF4-FFF2-40B4-BE49-F238E27FC236}">
                <a16:creationId xmlns:a16="http://schemas.microsoft.com/office/drawing/2014/main" id="{A613FE7A-C0F1-3E46-B366-335AC0BA9C40}"/>
              </a:ext>
              <a:ext uri="{C183D7F6-B498-43B3-948B-1728B52AA6E4}">
                <adec:decorative xmlns="" xmlns:adec="http://schemas.microsoft.com/office/drawing/2017/decorative" val="0"/>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367846" y="2249471"/>
            <a:ext cx="1015979" cy="1015979"/>
          </a:xfrm>
          <a:prstGeom prst="rect">
            <a:avLst/>
          </a:prstGeom>
        </p:spPr>
      </p:pic>
      <p:sp>
        <p:nvSpPr>
          <p:cNvPr id="10" name="CuadroTexto 9">
            <a:extLst>
              <a:ext uri="{FF2B5EF4-FFF2-40B4-BE49-F238E27FC236}">
                <a16:creationId xmlns:a16="http://schemas.microsoft.com/office/drawing/2014/main" id="{7083EB30-37FB-3E44-8881-D34C490095A8}"/>
              </a:ext>
            </a:extLst>
          </p:cNvPr>
          <p:cNvSpPr txBox="1"/>
          <p:nvPr/>
        </p:nvSpPr>
        <p:spPr>
          <a:xfrm>
            <a:off x="1108108" y="0"/>
            <a:ext cx="1504463" cy="707886"/>
          </a:xfrm>
          <a:prstGeom prst="rect">
            <a:avLst/>
          </a:prstGeom>
          <a:noFill/>
        </p:spPr>
        <p:txBody>
          <a:bodyPr wrap="square" rtlCol="0">
            <a:spAutoFit/>
          </a:bodyPr>
          <a:lstStyle/>
          <a:p>
            <a:r>
              <a:rPr lang="es-ES" sz="4000" b="1" dirty="0" smtClean="0">
                <a:solidFill>
                  <a:schemeClr val="bg1"/>
                </a:solidFill>
              </a:rPr>
              <a:t>GIT</a:t>
            </a:r>
            <a:endParaRPr lang="es-CL" sz="4000" b="1" dirty="0">
              <a:solidFill>
                <a:schemeClr val="bg1"/>
              </a:solidFill>
            </a:endParaRPr>
          </a:p>
        </p:txBody>
      </p:sp>
    </p:spTree>
    <p:custDataLst>
      <p:tags r:id="rId1"/>
    </p:custDataLst>
    <p:extLst>
      <p:ext uri="{BB962C8B-B14F-4D97-AF65-F5344CB8AC3E}">
        <p14:creationId xmlns:p14="http://schemas.microsoft.com/office/powerpoint/2010/main" val="321606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B8818FB-2117-284B-943A-B5A7CA553401}"/>
              </a:ext>
            </a:extLst>
          </p:cNvPr>
          <p:cNvSpPr/>
          <p:nvPr/>
        </p:nvSpPr>
        <p:spPr>
          <a:xfrm>
            <a:off x="391886" y="785653"/>
            <a:ext cx="8543108" cy="1569660"/>
          </a:xfrm>
          <a:prstGeom prst="rect">
            <a:avLst/>
          </a:prstGeom>
        </p:spPr>
        <p:txBody>
          <a:bodyPr wrap="square">
            <a:spAutoFit/>
          </a:bodyPr>
          <a:lstStyle/>
          <a:p>
            <a:pPr algn="just"/>
            <a:r>
              <a:rPr lang="es-ES" sz="3200" dirty="0" smtClean="0"/>
              <a:t>		Si </a:t>
            </a:r>
            <a:r>
              <a:rPr lang="es-ES" sz="3200" dirty="0"/>
              <a:t>dos programadores trabajaron sobre el mismo archivo, se desplegarán las diferencias y se debe elegir la opción que se requiera en </a:t>
            </a:r>
            <a:r>
              <a:rPr lang="es-ES" sz="3200" dirty="0" smtClean="0"/>
              <a:t>el menú</a:t>
            </a:r>
          </a:p>
        </p:txBody>
      </p:sp>
      <p:pic>
        <p:nvPicPr>
          <p:cNvPr id="2" name="Imagen 1">
            <a:extLst>
              <a:ext uri="{FF2B5EF4-FFF2-40B4-BE49-F238E27FC236}">
                <a16:creationId xmlns:a16="http://schemas.microsoft.com/office/drawing/2014/main" id="{D73F87C3-3F5F-CF43-BC22-875C5DB792F2}"/>
              </a:ext>
            </a:extLst>
          </p:cNvPr>
          <p:cNvPicPr>
            <a:picLocks noChangeAspect="1"/>
          </p:cNvPicPr>
          <p:nvPr/>
        </p:nvPicPr>
        <p:blipFill>
          <a:blip r:embed="rId5"/>
          <a:stretch>
            <a:fillRect/>
          </a:stretch>
        </p:blipFill>
        <p:spPr>
          <a:xfrm>
            <a:off x="834389" y="2406553"/>
            <a:ext cx="8006738" cy="3732989"/>
          </a:xfrm>
          <a:prstGeom prst="rect">
            <a:avLst/>
          </a:prstGeom>
          <a:effectLst>
            <a:softEdge rad="25400"/>
          </a:effectLst>
        </p:spPr>
      </p:pic>
      <p:pic>
        <p:nvPicPr>
          <p:cNvPr id="10" name="Gráfico 9">
            <a:extLst>
              <a:ext uri="{FF2B5EF4-FFF2-40B4-BE49-F238E27FC236}">
                <a16:creationId xmlns:a16="http://schemas.microsoft.com/office/drawing/2014/main" id="{1C8412CA-B4E5-014B-8289-1DD3169BB2A2}"/>
              </a:ext>
              <a:ext uri="{C183D7F6-B498-43B3-948B-1728B52AA6E4}">
                <adec:decorative xmlns="" xmlns:adec="http://schemas.microsoft.com/office/drawing/2017/decorative" val="0"/>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rot="10800000">
            <a:off x="90567" y="2057783"/>
            <a:ext cx="914400" cy="914400"/>
          </a:xfrm>
          <a:prstGeom prst="rect">
            <a:avLst/>
          </a:prstGeom>
        </p:spPr>
      </p:pic>
      <p:sp>
        <p:nvSpPr>
          <p:cNvPr id="8" name="CuadroTexto 7">
            <a:extLst>
              <a:ext uri="{FF2B5EF4-FFF2-40B4-BE49-F238E27FC236}">
                <a16:creationId xmlns:a16="http://schemas.microsoft.com/office/drawing/2014/main" id="{7083EB30-37FB-3E44-8881-D34C490095A8}"/>
              </a:ext>
            </a:extLst>
          </p:cNvPr>
          <p:cNvSpPr txBox="1"/>
          <p:nvPr/>
        </p:nvSpPr>
        <p:spPr>
          <a:xfrm>
            <a:off x="1108108" y="0"/>
            <a:ext cx="1504463" cy="707886"/>
          </a:xfrm>
          <a:prstGeom prst="rect">
            <a:avLst/>
          </a:prstGeom>
          <a:noFill/>
        </p:spPr>
        <p:txBody>
          <a:bodyPr wrap="square" rtlCol="0">
            <a:spAutoFit/>
          </a:bodyPr>
          <a:lstStyle/>
          <a:p>
            <a:r>
              <a:rPr lang="es-ES" sz="4000" b="1" dirty="0" smtClean="0">
                <a:solidFill>
                  <a:schemeClr val="bg1"/>
                </a:solidFill>
              </a:rPr>
              <a:t>GIT</a:t>
            </a:r>
            <a:endParaRPr lang="es-CL" sz="4000" b="1" dirty="0">
              <a:solidFill>
                <a:schemeClr val="bg1"/>
              </a:solidFill>
            </a:endParaRPr>
          </a:p>
        </p:txBody>
      </p:sp>
    </p:spTree>
    <p:custDataLst>
      <p:tags r:id="rId1"/>
    </p:custDataLst>
    <p:extLst>
      <p:ext uri="{BB962C8B-B14F-4D97-AF65-F5344CB8AC3E}">
        <p14:creationId xmlns:p14="http://schemas.microsoft.com/office/powerpoint/2010/main" val="138218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B8818FB-2117-284B-943A-B5A7CA553401}"/>
              </a:ext>
            </a:extLst>
          </p:cNvPr>
          <p:cNvSpPr/>
          <p:nvPr/>
        </p:nvSpPr>
        <p:spPr>
          <a:xfrm>
            <a:off x="1" y="672878"/>
            <a:ext cx="9144000" cy="2677656"/>
          </a:xfrm>
          <a:prstGeom prst="rect">
            <a:avLst/>
          </a:prstGeom>
          <a:solidFill>
            <a:schemeClr val="bg1"/>
          </a:solidFill>
        </p:spPr>
        <p:txBody>
          <a:bodyPr wrap="square">
            <a:spAutoFit/>
          </a:bodyPr>
          <a:lstStyle/>
          <a:p>
            <a:pPr algn="just"/>
            <a:r>
              <a:rPr lang="es-ES" sz="2400" b="1" dirty="0" err="1" smtClean="0"/>
              <a:t>Accept</a:t>
            </a:r>
            <a:r>
              <a:rPr lang="es-ES" sz="2400" b="1" dirty="0" smtClean="0"/>
              <a:t> </a:t>
            </a:r>
            <a:r>
              <a:rPr lang="es-ES" sz="2400" b="1" dirty="0"/>
              <a:t>Current Change</a:t>
            </a:r>
            <a:r>
              <a:rPr lang="es-ES" sz="2400" dirty="0"/>
              <a:t>	</a:t>
            </a:r>
            <a:r>
              <a:rPr lang="es-ES" sz="2400" dirty="0" smtClean="0"/>
              <a:t>Aceptar </a:t>
            </a:r>
            <a:r>
              <a:rPr lang="es-ES" sz="2400" dirty="0"/>
              <a:t>cambios actuales (mis cambios</a:t>
            </a:r>
            <a:r>
              <a:rPr lang="es-ES" sz="2400" dirty="0" smtClean="0"/>
              <a:t>)</a:t>
            </a:r>
          </a:p>
          <a:p>
            <a:pPr algn="just"/>
            <a:endParaRPr lang="es-ES" sz="2400" dirty="0"/>
          </a:p>
          <a:p>
            <a:pPr algn="just"/>
            <a:r>
              <a:rPr lang="es-ES" sz="2400" b="1" dirty="0"/>
              <a:t>Accept Incoming Change</a:t>
            </a:r>
            <a:r>
              <a:rPr lang="es-ES" sz="2400" dirty="0"/>
              <a:t>	Aceptar cambios entrantes (los que están cargados en </a:t>
            </a:r>
            <a:r>
              <a:rPr lang="es-ES" sz="2400" dirty="0" err="1" smtClean="0"/>
              <a:t>github</a:t>
            </a:r>
            <a:r>
              <a:rPr lang="es-ES" sz="2400" dirty="0"/>
              <a:t>, de otro programador</a:t>
            </a:r>
            <a:r>
              <a:rPr lang="es-ES" sz="2400" dirty="0" smtClean="0"/>
              <a:t>)</a:t>
            </a:r>
          </a:p>
          <a:p>
            <a:pPr algn="just"/>
            <a:endParaRPr lang="es-ES" sz="2400" dirty="0"/>
          </a:p>
          <a:p>
            <a:pPr algn="just"/>
            <a:r>
              <a:rPr lang="es-ES" sz="2400" b="1" dirty="0"/>
              <a:t>Accept  Both Changes</a:t>
            </a:r>
            <a:r>
              <a:rPr lang="es-ES" sz="2400" dirty="0"/>
              <a:t>		Combinar Ambos Cambios (míos y otro programador</a:t>
            </a:r>
            <a:r>
              <a:rPr lang="es-ES" sz="2400" dirty="0" smtClean="0"/>
              <a:t>)</a:t>
            </a:r>
            <a:endParaRPr lang="es-ES" sz="2400" dirty="0"/>
          </a:p>
        </p:txBody>
      </p:sp>
      <p:pic>
        <p:nvPicPr>
          <p:cNvPr id="2" name="Imagen 1">
            <a:extLst>
              <a:ext uri="{FF2B5EF4-FFF2-40B4-BE49-F238E27FC236}">
                <a16:creationId xmlns:a16="http://schemas.microsoft.com/office/drawing/2014/main" id="{D73F87C3-3F5F-CF43-BC22-875C5DB792F2}"/>
              </a:ext>
            </a:extLst>
          </p:cNvPr>
          <p:cNvPicPr>
            <a:picLocks noChangeAspect="1"/>
          </p:cNvPicPr>
          <p:nvPr/>
        </p:nvPicPr>
        <p:blipFill>
          <a:blip r:embed="rId5"/>
          <a:stretch>
            <a:fillRect/>
          </a:stretch>
        </p:blipFill>
        <p:spPr>
          <a:xfrm>
            <a:off x="2000497" y="2939680"/>
            <a:ext cx="6788928" cy="3165208"/>
          </a:xfrm>
          <a:prstGeom prst="rect">
            <a:avLst/>
          </a:prstGeom>
          <a:effectLst>
            <a:softEdge rad="63500"/>
          </a:effectLst>
        </p:spPr>
      </p:pic>
      <p:sp>
        <p:nvSpPr>
          <p:cNvPr id="8" name="Rectángulo 7">
            <a:extLst>
              <a:ext uri="{FF2B5EF4-FFF2-40B4-BE49-F238E27FC236}">
                <a16:creationId xmlns:a16="http://schemas.microsoft.com/office/drawing/2014/main" id="{D984CDB6-B5B5-8645-94E1-AD3359F80C23}"/>
              </a:ext>
            </a:extLst>
          </p:cNvPr>
          <p:cNvSpPr/>
          <p:nvPr/>
        </p:nvSpPr>
        <p:spPr>
          <a:xfrm>
            <a:off x="0" y="6326957"/>
            <a:ext cx="9144001" cy="430887"/>
          </a:xfrm>
          <a:prstGeom prst="rect">
            <a:avLst/>
          </a:prstGeom>
        </p:spPr>
        <p:txBody>
          <a:bodyPr wrap="square">
            <a:spAutoFit/>
          </a:bodyPr>
          <a:lstStyle/>
          <a:p>
            <a:r>
              <a:rPr lang="es-CL" sz="2200" dirty="0">
                <a:hlinkClick r:id="rId6"/>
              </a:rPr>
              <a:t>https://lemoncode.net/lemoncode-blog/2017/12/12/git-y-visual-studio-code</a:t>
            </a:r>
            <a:endParaRPr lang="es-ES_tradnl" sz="2200" dirty="0"/>
          </a:p>
        </p:txBody>
      </p:sp>
      <p:sp>
        <p:nvSpPr>
          <p:cNvPr id="9" name="CuadroTexto 8">
            <a:extLst>
              <a:ext uri="{FF2B5EF4-FFF2-40B4-BE49-F238E27FC236}">
                <a16:creationId xmlns:a16="http://schemas.microsoft.com/office/drawing/2014/main" id="{7083EB30-37FB-3E44-8881-D34C490095A8}"/>
              </a:ext>
            </a:extLst>
          </p:cNvPr>
          <p:cNvSpPr txBox="1"/>
          <p:nvPr/>
        </p:nvSpPr>
        <p:spPr>
          <a:xfrm>
            <a:off x="1108108" y="0"/>
            <a:ext cx="1504463" cy="707886"/>
          </a:xfrm>
          <a:prstGeom prst="rect">
            <a:avLst/>
          </a:prstGeom>
          <a:noFill/>
        </p:spPr>
        <p:txBody>
          <a:bodyPr wrap="square" rtlCol="0">
            <a:spAutoFit/>
          </a:bodyPr>
          <a:lstStyle/>
          <a:p>
            <a:r>
              <a:rPr lang="es-ES" sz="4000" b="1" dirty="0" smtClean="0">
                <a:solidFill>
                  <a:schemeClr val="bg1"/>
                </a:solidFill>
              </a:rPr>
              <a:t>GIT</a:t>
            </a:r>
            <a:endParaRPr lang="es-CL" sz="4000" b="1" dirty="0">
              <a:solidFill>
                <a:schemeClr val="bg1"/>
              </a:solidFill>
            </a:endParaRPr>
          </a:p>
        </p:txBody>
      </p:sp>
    </p:spTree>
    <p:custDataLst>
      <p:tags r:id="rId1"/>
    </p:custDataLst>
    <p:extLst>
      <p:ext uri="{BB962C8B-B14F-4D97-AF65-F5344CB8AC3E}">
        <p14:creationId xmlns:p14="http://schemas.microsoft.com/office/powerpoint/2010/main" val="428634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B8818FB-2117-284B-943A-B5A7CA553401}"/>
              </a:ext>
            </a:extLst>
          </p:cNvPr>
          <p:cNvSpPr/>
          <p:nvPr/>
        </p:nvSpPr>
        <p:spPr>
          <a:xfrm>
            <a:off x="1108109" y="871281"/>
            <a:ext cx="8035892" cy="646331"/>
          </a:xfrm>
          <a:prstGeom prst="rect">
            <a:avLst/>
          </a:prstGeom>
        </p:spPr>
        <p:txBody>
          <a:bodyPr wrap="square">
            <a:spAutoFit/>
          </a:bodyPr>
          <a:lstStyle/>
          <a:p>
            <a:r>
              <a:rPr lang="es-CL" sz="3600" b="1" dirty="0"/>
              <a:t>Realice la actividad de </a:t>
            </a:r>
            <a:r>
              <a:rPr lang="es-CL" sz="3600" b="1"/>
              <a:t>aprendizaje </a:t>
            </a:r>
            <a:r>
              <a:rPr lang="es-CL" sz="3600" b="1" smtClean="0"/>
              <a:t>9.2</a:t>
            </a:r>
            <a:endParaRPr lang="es-CL" sz="3600" b="1" dirty="0"/>
          </a:p>
        </p:txBody>
      </p:sp>
      <p:pic>
        <p:nvPicPr>
          <p:cNvPr id="8" name="Gráfico 7" descr="Internet">
            <a:extLst>
              <a:ext uri="{FF2B5EF4-FFF2-40B4-BE49-F238E27FC236}">
                <a16:creationId xmlns:a16="http://schemas.microsoft.com/office/drawing/2014/main" id="{73280124-7A49-A348-AECC-FE3F760580A2}"/>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764376" y="1058982"/>
            <a:ext cx="5799018" cy="5799018"/>
          </a:xfrm>
          <a:prstGeom prst="rect">
            <a:avLst/>
          </a:prstGeom>
        </p:spPr>
      </p:pic>
      <p:sp>
        <p:nvSpPr>
          <p:cNvPr id="5" name="CuadroTexto 4">
            <a:extLst>
              <a:ext uri="{FF2B5EF4-FFF2-40B4-BE49-F238E27FC236}">
                <a16:creationId xmlns:a16="http://schemas.microsoft.com/office/drawing/2014/main" id="{7083EB30-37FB-3E44-8881-D34C490095A8}"/>
              </a:ext>
            </a:extLst>
          </p:cNvPr>
          <p:cNvSpPr txBox="1"/>
          <p:nvPr/>
        </p:nvSpPr>
        <p:spPr>
          <a:xfrm>
            <a:off x="1108108" y="0"/>
            <a:ext cx="1504463" cy="707886"/>
          </a:xfrm>
          <a:prstGeom prst="rect">
            <a:avLst/>
          </a:prstGeom>
          <a:noFill/>
        </p:spPr>
        <p:txBody>
          <a:bodyPr wrap="square" rtlCol="0">
            <a:spAutoFit/>
          </a:bodyPr>
          <a:lstStyle/>
          <a:p>
            <a:r>
              <a:rPr lang="es-ES" sz="4000" b="1" dirty="0" smtClean="0">
                <a:solidFill>
                  <a:schemeClr val="bg1"/>
                </a:solidFill>
              </a:rPr>
              <a:t>GIT</a:t>
            </a:r>
            <a:endParaRPr lang="es-CL" sz="4000" b="1" dirty="0">
              <a:solidFill>
                <a:schemeClr val="bg1"/>
              </a:solidFill>
            </a:endParaRPr>
          </a:p>
        </p:txBody>
      </p:sp>
    </p:spTree>
    <p:custDataLst>
      <p:tags r:id="rId1"/>
    </p:custDataLst>
    <p:extLst>
      <p:ext uri="{BB962C8B-B14F-4D97-AF65-F5344CB8AC3E}">
        <p14:creationId xmlns:p14="http://schemas.microsoft.com/office/powerpoint/2010/main" val="197052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8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1C951417-A4CB-304A-A547-C71F40B53103}"/>
              </a:ext>
            </a:extLst>
          </p:cNvPr>
          <p:cNvSpPr txBox="1"/>
          <p:nvPr/>
        </p:nvSpPr>
        <p:spPr>
          <a:xfrm>
            <a:off x="441384" y="712617"/>
            <a:ext cx="7722902" cy="4955203"/>
          </a:xfrm>
          <a:prstGeom prst="rect">
            <a:avLst/>
          </a:prstGeom>
          <a:noFill/>
        </p:spPr>
        <p:txBody>
          <a:bodyPr wrap="square" rtlCol="0">
            <a:spAutoFit/>
          </a:bodyPr>
          <a:lstStyle/>
          <a:p>
            <a:pPr algn="just"/>
            <a:r>
              <a:rPr lang="es-CL" sz="2800" dirty="0" smtClean="0"/>
              <a:t>		Se </a:t>
            </a:r>
            <a:r>
              <a:rPr lang="es-CL" sz="2800" dirty="0"/>
              <a:t>abrirá el terminal:</a:t>
            </a:r>
          </a:p>
          <a:p>
            <a:pPr algn="just"/>
            <a:endParaRPr lang="es-CL" sz="3600" dirty="0"/>
          </a:p>
          <a:p>
            <a:pPr algn="just"/>
            <a:r>
              <a:rPr lang="es-CL" sz="2800" dirty="0"/>
              <a:t>Windows</a:t>
            </a:r>
          </a:p>
          <a:p>
            <a:pPr algn="just"/>
            <a:endParaRPr lang="es-CL" sz="2800" dirty="0"/>
          </a:p>
          <a:p>
            <a:pPr algn="just"/>
            <a:endParaRPr lang="es-CL" sz="2800" dirty="0"/>
          </a:p>
          <a:p>
            <a:pPr algn="just"/>
            <a:endParaRPr lang="es-CL" sz="2800" dirty="0"/>
          </a:p>
          <a:p>
            <a:pPr algn="just"/>
            <a:endParaRPr lang="es-CL" sz="2800" dirty="0"/>
          </a:p>
          <a:p>
            <a:pPr algn="just"/>
            <a:endParaRPr lang="es-CL" sz="2800" dirty="0"/>
          </a:p>
          <a:p>
            <a:pPr algn="just"/>
            <a:endParaRPr lang="es-CL" sz="2800" dirty="0"/>
          </a:p>
          <a:p>
            <a:pPr algn="just"/>
            <a:endParaRPr lang="es-CL" sz="2800" dirty="0"/>
          </a:p>
          <a:p>
            <a:pPr algn="just"/>
            <a:r>
              <a:rPr lang="es-CL" sz="2800" dirty="0"/>
              <a:t>Mac </a:t>
            </a:r>
            <a:endParaRPr lang="es-ES" sz="2800" dirty="0"/>
          </a:p>
        </p:txBody>
      </p:sp>
      <p:pic>
        <p:nvPicPr>
          <p:cNvPr id="4" name="Imagen 3">
            <a:extLst>
              <a:ext uri="{FF2B5EF4-FFF2-40B4-BE49-F238E27FC236}">
                <a16:creationId xmlns:a16="http://schemas.microsoft.com/office/drawing/2014/main" id="{340070FF-F6CA-114B-8861-9FDD06B2265D}"/>
              </a:ext>
            </a:extLst>
          </p:cNvPr>
          <p:cNvPicPr>
            <a:picLocks noChangeAspect="1"/>
          </p:cNvPicPr>
          <p:nvPr/>
        </p:nvPicPr>
        <p:blipFill>
          <a:blip r:embed="rId5"/>
          <a:stretch>
            <a:fillRect/>
          </a:stretch>
        </p:blipFill>
        <p:spPr>
          <a:xfrm>
            <a:off x="1947023" y="1337898"/>
            <a:ext cx="6528968" cy="3077348"/>
          </a:xfrm>
          <a:prstGeom prst="rect">
            <a:avLst/>
          </a:prstGeom>
          <a:ln>
            <a:solidFill>
              <a:schemeClr val="tx1"/>
            </a:solidFill>
            <a:prstDash val="sysDot"/>
          </a:ln>
          <a:effectLst>
            <a:softEdge rad="88900"/>
          </a:effectLst>
        </p:spPr>
      </p:pic>
      <p:pic>
        <p:nvPicPr>
          <p:cNvPr id="5" name="Imagen 4">
            <a:extLst>
              <a:ext uri="{FF2B5EF4-FFF2-40B4-BE49-F238E27FC236}">
                <a16:creationId xmlns:a16="http://schemas.microsoft.com/office/drawing/2014/main" id="{A58E9E13-A514-6246-ABCC-2C4362B1BE82}"/>
              </a:ext>
            </a:extLst>
          </p:cNvPr>
          <p:cNvPicPr>
            <a:picLocks noChangeAspect="1"/>
          </p:cNvPicPr>
          <p:nvPr/>
        </p:nvPicPr>
        <p:blipFill rotWithShape="1">
          <a:blip r:embed="rId6"/>
          <a:srcRect b="68654"/>
          <a:stretch/>
        </p:blipFill>
        <p:spPr>
          <a:xfrm>
            <a:off x="1404124" y="4749845"/>
            <a:ext cx="7646718" cy="1543256"/>
          </a:xfrm>
          <a:prstGeom prst="rect">
            <a:avLst/>
          </a:prstGeom>
          <a:ln>
            <a:solidFill>
              <a:schemeClr val="tx1"/>
            </a:solidFill>
            <a:prstDash val="sysDot"/>
          </a:ln>
          <a:effectLst>
            <a:softEdge rad="88900"/>
          </a:effectLst>
        </p:spPr>
      </p:pic>
      <p:sp>
        <p:nvSpPr>
          <p:cNvPr id="8" name="CuadroTexto 7">
            <a:extLst>
              <a:ext uri="{FF2B5EF4-FFF2-40B4-BE49-F238E27FC236}">
                <a16:creationId xmlns:a16="http://schemas.microsoft.com/office/drawing/2014/main" id="{E26880FD-E866-EF43-ACF5-135172B5A348}"/>
              </a:ext>
            </a:extLst>
          </p:cNvPr>
          <p:cNvSpPr txBox="1"/>
          <p:nvPr/>
        </p:nvSpPr>
        <p:spPr>
          <a:xfrm>
            <a:off x="597145" y="2101"/>
            <a:ext cx="6117163" cy="646331"/>
          </a:xfrm>
          <a:prstGeom prst="rect">
            <a:avLst/>
          </a:prstGeom>
          <a:noFill/>
        </p:spPr>
        <p:txBody>
          <a:bodyPr wrap="square" rtlCol="0">
            <a:spAutoFit/>
          </a:bodyPr>
          <a:lstStyle/>
          <a:p>
            <a:r>
              <a:rPr lang="es-ES" sz="3600" b="1" dirty="0">
                <a:solidFill>
                  <a:schemeClr val="bg1"/>
                </a:solidFill>
              </a:rPr>
              <a:t>TERMINAL DE </a:t>
            </a:r>
            <a:r>
              <a:rPr lang="es-ES" sz="3600" b="1" dirty="0" smtClean="0">
                <a:solidFill>
                  <a:schemeClr val="bg1"/>
                </a:solidFill>
              </a:rPr>
              <a:t>COMANDOS</a:t>
            </a:r>
            <a:endParaRPr lang="es-CL" sz="3600" b="1" dirty="0">
              <a:solidFill>
                <a:schemeClr val="bg1"/>
              </a:solidFill>
            </a:endParaRPr>
          </a:p>
        </p:txBody>
      </p:sp>
    </p:spTree>
    <p:custDataLst>
      <p:tags r:id="rId1"/>
    </p:custDataLst>
    <p:extLst>
      <p:ext uri="{BB962C8B-B14F-4D97-AF65-F5344CB8AC3E}">
        <p14:creationId xmlns:p14="http://schemas.microsoft.com/office/powerpoint/2010/main" val="421399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9" name="Marcador de contenido 1">
            <a:extLst>
              <a:ext uri="{FF2B5EF4-FFF2-40B4-BE49-F238E27FC236}">
                <a16:creationId xmlns:a16="http://schemas.microsoft.com/office/drawing/2014/main" id="{FA422399-9B3D-5240-8BA2-BFD04B934DCF}"/>
              </a:ext>
            </a:extLst>
          </p:cNvPr>
          <p:cNvSpPr txBox="1">
            <a:spLocks/>
          </p:cNvSpPr>
          <p:nvPr/>
        </p:nvSpPr>
        <p:spPr>
          <a:xfrm>
            <a:off x="500063" y="1487837"/>
            <a:ext cx="8205025" cy="4532040"/>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endParaRPr lang="es-CL" sz="1800" b="1"/>
          </a:p>
          <a:p>
            <a:pPr marL="0" indent="0" algn="just">
              <a:lnSpc>
                <a:spcPct val="100000"/>
              </a:lnSpc>
              <a:buNone/>
            </a:pPr>
            <a:endParaRPr lang="es-CL" sz="1800"/>
          </a:p>
          <a:p>
            <a:pPr marL="0" indent="0" algn="just">
              <a:lnSpc>
                <a:spcPct val="100000"/>
              </a:lnSpc>
              <a:buNone/>
            </a:pPr>
            <a:endParaRPr lang="es-CL" sz="1800"/>
          </a:p>
          <a:p>
            <a:pPr marL="0" indent="0" algn="just">
              <a:lnSpc>
                <a:spcPct val="100000"/>
              </a:lnSpc>
              <a:buNone/>
            </a:pPr>
            <a:endParaRPr lang="es-CL" sz="2000"/>
          </a:p>
          <a:p>
            <a:pPr marL="0" indent="0" algn="just">
              <a:lnSpc>
                <a:spcPct val="100000"/>
              </a:lnSpc>
              <a:buNone/>
            </a:pPr>
            <a:endParaRPr lang="es-CL" sz="2000"/>
          </a:p>
          <a:p>
            <a:pPr marL="0" indent="0" algn="just">
              <a:lnSpc>
                <a:spcPct val="100000"/>
              </a:lnSpc>
              <a:buNone/>
            </a:pPr>
            <a:r>
              <a:rPr lang="es-CL" sz="2000"/>
              <a:t> </a:t>
            </a:r>
            <a:endParaRPr lang="es-ES" sz="2000" dirty="0"/>
          </a:p>
          <a:p>
            <a:pPr marL="0" indent="0" algn="just">
              <a:lnSpc>
                <a:spcPct val="100000"/>
              </a:lnSpc>
              <a:buNone/>
            </a:pPr>
            <a:endParaRPr lang="es-ES" sz="2000" dirty="0"/>
          </a:p>
        </p:txBody>
      </p:sp>
      <p:sp>
        <p:nvSpPr>
          <p:cNvPr id="7" name="CuadroTexto 6">
            <a:extLst>
              <a:ext uri="{FF2B5EF4-FFF2-40B4-BE49-F238E27FC236}">
                <a16:creationId xmlns:a16="http://schemas.microsoft.com/office/drawing/2014/main" id="{1C951417-A4CB-304A-A547-C71F40B53103}"/>
              </a:ext>
            </a:extLst>
          </p:cNvPr>
          <p:cNvSpPr txBox="1"/>
          <p:nvPr/>
        </p:nvSpPr>
        <p:spPr>
          <a:xfrm>
            <a:off x="1154189" y="675975"/>
            <a:ext cx="5003074" cy="646331"/>
          </a:xfrm>
          <a:prstGeom prst="rect">
            <a:avLst/>
          </a:prstGeom>
          <a:noFill/>
        </p:spPr>
        <p:txBody>
          <a:bodyPr wrap="square" rtlCol="0">
            <a:spAutoFit/>
          </a:bodyPr>
          <a:lstStyle/>
          <a:p>
            <a:pPr algn="just"/>
            <a:r>
              <a:rPr lang="es-CL" sz="3600" dirty="0"/>
              <a:t>Lista de comandos útiles</a:t>
            </a:r>
          </a:p>
        </p:txBody>
      </p:sp>
      <p:pic>
        <p:nvPicPr>
          <p:cNvPr id="2" name="Imagen 1">
            <a:extLst>
              <a:ext uri="{FF2B5EF4-FFF2-40B4-BE49-F238E27FC236}">
                <a16:creationId xmlns:a16="http://schemas.microsoft.com/office/drawing/2014/main" id="{F3D899B6-FCBB-BE42-8EF5-08474B42C616}"/>
              </a:ext>
            </a:extLst>
          </p:cNvPr>
          <p:cNvPicPr>
            <a:picLocks noChangeAspect="1"/>
          </p:cNvPicPr>
          <p:nvPr/>
        </p:nvPicPr>
        <p:blipFill>
          <a:blip r:embed="rId5"/>
          <a:stretch>
            <a:fillRect/>
          </a:stretch>
        </p:blipFill>
        <p:spPr>
          <a:xfrm>
            <a:off x="440395" y="1322305"/>
            <a:ext cx="8324360" cy="5365877"/>
          </a:xfrm>
          <a:custGeom>
            <a:avLst/>
            <a:gdLst>
              <a:gd name="connsiteX0" fmla="*/ 0 w 6509717"/>
              <a:gd name="connsiteY0" fmla="*/ 0 h 4196159"/>
              <a:gd name="connsiteX1" fmla="*/ 461598 w 6509717"/>
              <a:gd name="connsiteY1" fmla="*/ 0 h 4196159"/>
              <a:gd name="connsiteX2" fmla="*/ 1053391 w 6509717"/>
              <a:gd name="connsiteY2" fmla="*/ 0 h 4196159"/>
              <a:gd name="connsiteX3" fmla="*/ 1710280 w 6509717"/>
              <a:gd name="connsiteY3" fmla="*/ 0 h 4196159"/>
              <a:gd name="connsiteX4" fmla="*/ 2106781 w 6509717"/>
              <a:gd name="connsiteY4" fmla="*/ 0 h 4196159"/>
              <a:gd name="connsiteX5" fmla="*/ 2503282 w 6509717"/>
              <a:gd name="connsiteY5" fmla="*/ 0 h 4196159"/>
              <a:gd name="connsiteX6" fmla="*/ 3225269 w 6509717"/>
              <a:gd name="connsiteY6" fmla="*/ 0 h 4196159"/>
              <a:gd name="connsiteX7" fmla="*/ 3817061 w 6509717"/>
              <a:gd name="connsiteY7" fmla="*/ 0 h 4196159"/>
              <a:gd name="connsiteX8" fmla="*/ 4213562 w 6509717"/>
              <a:gd name="connsiteY8" fmla="*/ 0 h 4196159"/>
              <a:gd name="connsiteX9" fmla="*/ 4805355 w 6509717"/>
              <a:gd name="connsiteY9" fmla="*/ 0 h 4196159"/>
              <a:gd name="connsiteX10" fmla="*/ 5527342 w 6509717"/>
              <a:gd name="connsiteY10" fmla="*/ 0 h 4196159"/>
              <a:gd name="connsiteX11" fmla="*/ 6509717 w 6509717"/>
              <a:gd name="connsiteY11" fmla="*/ 0 h 4196159"/>
              <a:gd name="connsiteX12" fmla="*/ 6509717 w 6509717"/>
              <a:gd name="connsiteY12" fmla="*/ 557490 h 4196159"/>
              <a:gd name="connsiteX13" fmla="*/ 6509717 w 6509717"/>
              <a:gd name="connsiteY13" fmla="*/ 1031056 h 4196159"/>
              <a:gd name="connsiteX14" fmla="*/ 6509717 w 6509717"/>
              <a:gd name="connsiteY14" fmla="*/ 1714431 h 4196159"/>
              <a:gd name="connsiteX15" fmla="*/ 6509717 w 6509717"/>
              <a:gd name="connsiteY15" fmla="*/ 2313882 h 4196159"/>
              <a:gd name="connsiteX16" fmla="*/ 6509717 w 6509717"/>
              <a:gd name="connsiteY16" fmla="*/ 2997256 h 4196159"/>
              <a:gd name="connsiteX17" fmla="*/ 6509717 w 6509717"/>
              <a:gd name="connsiteY17" fmla="*/ 3554746 h 4196159"/>
              <a:gd name="connsiteX18" fmla="*/ 6509717 w 6509717"/>
              <a:gd name="connsiteY18" fmla="*/ 4196159 h 4196159"/>
              <a:gd name="connsiteX19" fmla="*/ 5917925 w 6509717"/>
              <a:gd name="connsiteY19" fmla="*/ 4196159 h 4196159"/>
              <a:gd name="connsiteX20" fmla="*/ 5326132 w 6509717"/>
              <a:gd name="connsiteY20" fmla="*/ 4196159 h 4196159"/>
              <a:gd name="connsiteX21" fmla="*/ 4929631 w 6509717"/>
              <a:gd name="connsiteY21" fmla="*/ 4196159 h 4196159"/>
              <a:gd name="connsiteX22" fmla="*/ 4337839 w 6509717"/>
              <a:gd name="connsiteY22" fmla="*/ 4196159 h 4196159"/>
              <a:gd name="connsiteX23" fmla="*/ 3811143 w 6509717"/>
              <a:gd name="connsiteY23" fmla="*/ 4196159 h 4196159"/>
              <a:gd name="connsiteX24" fmla="*/ 3284448 w 6509717"/>
              <a:gd name="connsiteY24" fmla="*/ 4196159 h 4196159"/>
              <a:gd name="connsiteX25" fmla="*/ 2757753 w 6509717"/>
              <a:gd name="connsiteY25" fmla="*/ 4196159 h 4196159"/>
              <a:gd name="connsiteX26" fmla="*/ 2231058 w 6509717"/>
              <a:gd name="connsiteY26" fmla="*/ 4196159 h 4196159"/>
              <a:gd name="connsiteX27" fmla="*/ 1574168 w 6509717"/>
              <a:gd name="connsiteY27" fmla="*/ 4196159 h 4196159"/>
              <a:gd name="connsiteX28" fmla="*/ 982375 w 6509717"/>
              <a:gd name="connsiteY28" fmla="*/ 4196159 h 4196159"/>
              <a:gd name="connsiteX29" fmla="*/ 585875 w 6509717"/>
              <a:gd name="connsiteY29" fmla="*/ 4196159 h 4196159"/>
              <a:gd name="connsiteX30" fmla="*/ 0 w 6509717"/>
              <a:gd name="connsiteY30" fmla="*/ 4196159 h 4196159"/>
              <a:gd name="connsiteX31" fmla="*/ 0 w 6509717"/>
              <a:gd name="connsiteY31" fmla="*/ 3554746 h 4196159"/>
              <a:gd name="connsiteX32" fmla="*/ 0 w 6509717"/>
              <a:gd name="connsiteY32" fmla="*/ 2871372 h 4196159"/>
              <a:gd name="connsiteX33" fmla="*/ 0 w 6509717"/>
              <a:gd name="connsiteY33" fmla="*/ 2397805 h 4196159"/>
              <a:gd name="connsiteX34" fmla="*/ 0 w 6509717"/>
              <a:gd name="connsiteY34" fmla="*/ 1924239 h 4196159"/>
              <a:gd name="connsiteX35" fmla="*/ 0 w 6509717"/>
              <a:gd name="connsiteY35" fmla="*/ 1240864 h 4196159"/>
              <a:gd name="connsiteX36" fmla="*/ 0 w 6509717"/>
              <a:gd name="connsiteY36" fmla="*/ 767298 h 4196159"/>
              <a:gd name="connsiteX37" fmla="*/ 0 w 6509717"/>
              <a:gd name="connsiteY37" fmla="*/ 0 h 419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509717" h="4196159" fill="none" extrusionOk="0">
                <a:moveTo>
                  <a:pt x="0" y="0"/>
                </a:moveTo>
                <a:cubicBezTo>
                  <a:pt x="200300" y="-22813"/>
                  <a:pt x="254799" y="15676"/>
                  <a:pt x="461598" y="0"/>
                </a:cubicBezTo>
                <a:cubicBezTo>
                  <a:pt x="668397" y="-15676"/>
                  <a:pt x="842862" y="36737"/>
                  <a:pt x="1053391" y="0"/>
                </a:cubicBezTo>
                <a:cubicBezTo>
                  <a:pt x="1263920" y="-36737"/>
                  <a:pt x="1574098" y="69397"/>
                  <a:pt x="1710280" y="0"/>
                </a:cubicBezTo>
                <a:cubicBezTo>
                  <a:pt x="1846462" y="-69397"/>
                  <a:pt x="1970568" y="5232"/>
                  <a:pt x="2106781" y="0"/>
                </a:cubicBezTo>
                <a:cubicBezTo>
                  <a:pt x="2242994" y="-5232"/>
                  <a:pt x="2363765" y="45395"/>
                  <a:pt x="2503282" y="0"/>
                </a:cubicBezTo>
                <a:cubicBezTo>
                  <a:pt x="2642799" y="-45395"/>
                  <a:pt x="2987192" y="60897"/>
                  <a:pt x="3225269" y="0"/>
                </a:cubicBezTo>
                <a:cubicBezTo>
                  <a:pt x="3463346" y="-60897"/>
                  <a:pt x="3663840" y="38664"/>
                  <a:pt x="3817061" y="0"/>
                </a:cubicBezTo>
                <a:cubicBezTo>
                  <a:pt x="3970282" y="-38664"/>
                  <a:pt x="4109152" y="42953"/>
                  <a:pt x="4213562" y="0"/>
                </a:cubicBezTo>
                <a:cubicBezTo>
                  <a:pt x="4317972" y="-42953"/>
                  <a:pt x="4602728" y="33"/>
                  <a:pt x="4805355" y="0"/>
                </a:cubicBezTo>
                <a:cubicBezTo>
                  <a:pt x="5007982" y="-33"/>
                  <a:pt x="5170105" y="23273"/>
                  <a:pt x="5527342" y="0"/>
                </a:cubicBezTo>
                <a:cubicBezTo>
                  <a:pt x="5884579" y="-23273"/>
                  <a:pt x="6198390" y="90301"/>
                  <a:pt x="6509717" y="0"/>
                </a:cubicBezTo>
                <a:cubicBezTo>
                  <a:pt x="6520512" y="270958"/>
                  <a:pt x="6470014" y="363856"/>
                  <a:pt x="6509717" y="557490"/>
                </a:cubicBezTo>
                <a:cubicBezTo>
                  <a:pt x="6549420" y="751124"/>
                  <a:pt x="6481253" y="841308"/>
                  <a:pt x="6509717" y="1031056"/>
                </a:cubicBezTo>
                <a:cubicBezTo>
                  <a:pt x="6538181" y="1220804"/>
                  <a:pt x="6506625" y="1467468"/>
                  <a:pt x="6509717" y="1714431"/>
                </a:cubicBezTo>
                <a:cubicBezTo>
                  <a:pt x="6512809" y="1961395"/>
                  <a:pt x="6499250" y="2157945"/>
                  <a:pt x="6509717" y="2313882"/>
                </a:cubicBezTo>
                <a:cubicBezTo>
                  <a:pt x="6520184" y="2469819"/>
                  <a:pt x="6471653" y="2757202"/>
                  <a:pt x="6509717" y="2997256"/>
                </a:cubicBezTo>
                <a:cubicBezTo>
                  <a:pt x="6547781" y="3237310"/>
                  <a:pt x="6498396" y="3417044"/>
                  <a:pt x="6509717" y="3554746"/>
                </a:cubicBezTo>
                <a:cubicBezTo>
                  <a:pt x="6521038" y="3692448"/>
                  <a:pt x="6459130" y="4004126"/>
                  <a:pt x="6509717" y="4196159"/>
                </a:cubicBezTo>
                <a:cubicBezTo>
                  <a:pt x="6240217" y="4243374"/>
                  <a:pt x="6177917" y="4128989"/>
                  <a:pt x="5917925" y="4196159"/>
                </a:cubicBezTo>
                <a:cubicBezTo>
                  <a:pt x="5657933" y="4263329"/>
                  <a:pt x="5483754" y="4195748"/>
                  <a:pt x="5326132" y="4196159"/>
                </a:cubicBezTo>
                <a:cubicBezTo>
                  <a:pt x="5168510" y="4196570"/>
                  <a:pt x="5054921" y="4161646"/>
                  <a:pt x="4929631" y="4196159"/>
                </a:cubicBezTo>
                <a:cubicBezTo>
                  <a:pt x="4804341" y="4230672"/>
                  <a:pt x="4593079" y="4141566"/>
                  <a:pt x="4337839" y="4196159"/>
                </a:cubicBezTo>
                <a:cubicBezTo>
                  <a:pt x="4082599" y="4250752"/>
                  <a:pt x="4055247" y="4153925"/>
                  <a:pt x="3811143" y="4196159"/>
                </a:cubicBezTo>
                <a:cubicBezTo>
                  <a:pt x="3567039" y="4238393"/>
                  <a:pt x="3457590" y="4158778"/>
                  <a:pt x="3284448" y="4196159"/>
                </a:cubicBezTo>
                <a:cubicBezTo>
                  <a:pt x="3111307" y="4233540"/>
                  <a:pt x="2984038" y="4139566"/>
                  <a:pt x="2757753" y="4196159"/>
                </a:cubicBezTo>
                <a:cubicBezTo>
                  <a:pt x="2531469" y="4252752"/>
                  <a:pt x="2386148" y="4164353"/>
                  <a:pt x="2231058" y="4196159"/>
                </a:cubicBezTo>
                <a:cubicBezTo>
                  <a:pt x="2075969" y="4227965"/>
                  <a:pt x="1708708" y="4159340"/>
                  <a:pt x="1574168" y="4196159"/>
                </a:cubicBezTo>
                <a:cubicBezTo>
                  <a:pt x="1439628" y="4232978"/>
                  <a:pt x="1226354" y="4167345"/>
                  <a:pt x="982375" y="4196159"/>
                </a:cubicBezTo>
                <a:cubicBezTo>
                  <a:pt x="738396" y="4224973"/>
                  <a:pt x="703708" y="4162691"/>
                  <a:pt x="585875" y="4196159"/>
                </a:cubicBezTo>
                <a:cubicBezTo>
                  <a:pt x="468042" y="4229627"/>
                  <a:pt x="188498" y="4178892"/>
                  <a:pt x="0" y="4196159"/>
                </a:cubicBezTo>
                <a:cubicBezTo>
                  <a:pt x="-59255" y="3918974"/>
                  <a:pt x="12889" y="3708690"/>
                  <a:pt x="0" y="3554746"/>
                </a:cubicBezTo>
                <a:cubicBezTo>
                  <a:pt x="-12889" y="3400802"/>
                  <a:pt x="73389" y="3037712"/>
                  <a:pt x="0" y="2871372"/>
                </a:cubicBezTo>
                <a:cubicBezTo>
                  <a:pt x="-73389" y="2705032"/>
                  <a:pt x="24422" y="2582430"/>
                  <a:pt x="0" y="2397805"/>
                </a:cubicBezTo>
                <a:cubicBezTo>
                  <a:pt x="-24422" y="2213180"/>
                  <a:pt x="6233" y="2100077"/>
                  <a:pt x="0" y="1924239"/>
                </a:cubicBezTo>
                <a:cubicBezTo>
                  <a:pt x="-6233" y="1748401"/>
                  <a:pt x="26387" y="1417979"/>
                  <a:pt x="0" y="1240864"/>
                </a:cubicBezTo>
                <a:cubicBezTo>
                  <a:pt x="-26387" y="1063749"/>
                  <a:pt x="28386" y="871601"/>
                  <a:pt x="0" y="767298"/>
                </a:cubicBezTo>
                <a:cubicBezTo>
                  <a:pt x="-28386" y="662995"/>
                  <a:pt x="71343" y="162821"/>
                  <a:pt x="0" y="0"/>
                </a:cubicBezTo>
                <a:close/>
              </a:path>
              <a:path w="6509717" h="4196159" stroke="0" extrusionOk="0">
                <a:moveTo>
                  <a:pt x="0" y="0"/>
                </a:moveTo>
                <a:cubicBezTo>
                  <a:pt x="210972" y="-27170"/>
                  <a:pt x="276061" y="6044"/>
                  <a:pt x="526695" y="0"/>
                </a:cubicBezTo>
                <a:cubicBezTo>
                  <a:pt x="777330" y="-6044"/>
                  <a:pt x="727957" y="14060"/>
                  <a:pt x="923196" y="0"/>
                </a:cubicBezTo>
                <a:cubicBezTo>
                  <a:pt x="1118435" y="-14060"/>
                  <a:pt x="1307884" y="33150"/>
                  <a:pt x="1645183" y="0"/>
                </a:cubicBezTo>
                <a:cubicBezTo>
                  <a:pt x="1982482" y="-33150"/>
                  <a:pt x="1917215" y="8438"/>
                  <a:pt x="2171878" y="0"/>
                </a:cubicBezTo>
                <a:cubicBezTo>
                  <a:pt x="2426542" y="-8438"/>
                  <a:pt x="2437399" y="30196"/>
                  <a:pt x="2698574" y="0"/>
                </a:cubicBezTo>
                <a:cubicBezTo>
                  <a:pt x="2959749" y="-30196"/>
                  <a:pt x="3217567" y="46358"/>
                  <a:pt x="3420560" y="0"/>
                </a:cubicBezTo>
                <a:cubicBezTo>
                  <a:pt x="3623553" y="-46358"/>
                  <a:pt x="3689207" y="37596"/>
                  <a:pt x="3882159" y="0"/>
                </a:cubicBezTo>
                <a:cubicBezTo>
                  <a:pt x="4075111" y="-37596"/>
                  <a:pt x="4449593" y="23753"/>
                  <a:pt x="4604145" y="0"/>
                </a:cubicBezTo>
                <a:cubicBezTo>
                  <a:pt x="4758697" y="-23753"/>
                  <a:pt x="5116495" y="79756"/>
                  <a:pt x="5326132" y="0"/>
                </a:cubicBezTo>
                <a:cubicBezTo>
                  <a:pt x="5535769" y="-79756"/>
                  <a:pt x="5796138" y="10420"/>
                  <a:pt x="5917925" y="0"/>
                </a:cubicBezTo>
                <a:cubicBezTo>
                  <a:pt x="6039712" y="-10420"/>
                  <a:pt x="6308236" y="46435"/>
                  <a:pt x="6509717" y="0"/>
                </a:cubicBezTo>
                <a:cubicBezTo>
                  <a:pt x="6518052" y="171093"/>
                  <a:pt x="6490382" y="322971"/>
                  <a:pt x="6509717" y="557490"/>
                </a:cubicBezTo>
                <a:cubicBezTo>
                  <a:pt x="6529052" y="792009"/>
                  <a:pt x="6472361" y="832214"/>
                  <a:pt x="6509717" y="1031056"/>
                </a:cubicBezTo>
                <a:cubicBezTo>
                  <a:pt x="6547073" y="1229898"/>
                  <a:pt x="6439627" y="1387613"/>
                  <a:pt x="6509717" y="1630507"/>
                </a:cubicBezTo>
                <a:cubicBezTo>
                  <a:pt x="6579807" y="1873401"/>
                  <a:pt x="6457037" y="2100992"/>
                  <a:pt x="6509717" y="2229959"/>
                </a:cubicBezTo>
                <a:cubicBezTo>
                  <a:pt x="6562397" y="2358926"/>
                  <a:pt x="6456491" y="2577161"/>
                  <a:pt x="6509717" y="2829410"/>
                </a:cubicBezTo>
                <a:cubicBezTo>
                  <a:pt x="6562943" y="3081659"/>
                  <a:pt x="6508097" y="3332519"/>
                  <a:pt x="6509717" y="3470823"/>
                </a:cubicBezTo>
                <a:cubicBezTo>
                  <a:pt x="6511337" y="3609127"/>
                  <a:pt x="6455213" y="4010930"/>
                  <a:pt x="6509717" y="4196159"/>
                </a:cubicBezTo>
                <a:cubicBezTo>
                  <a:pt x="6222421" y="4230715"/>
                  <a:pt x="6003948" y="4183904"/>
                  <a:pt x="5852827" y="4196159"/>
                </a:cubicBezTo>
                <a:cubicBezTo>
                  <a:pt x="5701706" y="4208414"/>
                  <a:pt x="5529642" y="4158370"/>
                  <a:pt x="5391229" y="4196159"/>
                </a:cubicBezTo>
                <a:cubicBezTo>
                  <a:pt x="5252816" y="4233948"/>
                  <a:pt x="4968162" y="4135601"/>
                  <a:pt x="4669242" y="4196159"/>
                </a:cubicBezTo>
                <a:cubicBezTo>
                  <a:pt x="4370322" y="4256717"/>
                  <a:pt x="4210658" y="4132680"/>
                  <a:pt x="4077450" y="4196159"/>
                </a:cubicBezTo>
                <a:cubicBezTo>
                  <a:pt x="3944242" y="4259638"/>
                  <a:pt x="3812467" y="4159350"/>
                  <a:pt x="3615852" y="4196159"/>
                </a:cubicBezTo>
                <a:cubicBezTo>
                  <a:pt x="3419237" y="4232968"/>
                  <a:pt x="3261465" y="4187242"/>
                  <a:pt x="3024059" y="4196159"/>
                </a:cubicBezTo>
                <a:cubicBezTo>
                  <a:pt x="2786653" y="4205076"/>
                  <a:pt x="2782052" y="4183020"/>
                  <a:pt x="2627558" y="4196159"/>
                </a:cubicBezTo>
                <a:cubicBezTo>
                  <a:pt x="2473064" y="4209298"/>
                  <a:pt x="2387164" y="4171709"/>
                  <a:pt x="2231058" y="4196159"/>
                </a:cubicBezTo>
                <a:cubicBezTo>
                  <a:pt x="2074952" y="4220609"/>
                  <a:pt x="1821940" y="4163691"/>
                  <a:pt x="1639265" y="4196159"/>
                </a:cubicBezTo>
                <a:cubicBezTo>
                  <a:pt x="1456590" y="4228627"/>
                  <a:pt x="1387284" y="4178175"/>
                  <a:pt x="1177667" y="4196159"/>
                </a:cubicBezTo>
                <a:cubicBezTo>
                  <a:pt x="968050" y="4214143"/>
                  <a:pt x="687602" y="4132033"/>
                  <a:pt x="520777" y="4196159"/>
                </a:cubicBezTo>
                <a:cubicBezTo>
                  <a:pt x="353952" y="4260285"/>
                  <a:pt x="150777" y="4138999"/>
                  <a:pt x="0" y="4196159"/>
                </a:cubicBezTo>
                <a:cubicBezTo>
                  <a:pt x="-33720" y="4054095"/>
                  <a:pt x="17858" y="3848986"/>
                  <a:pt x="0" y="3554746"/>
                </a:cubicBezTo>
                <a:cubicBezTo>
                  <a:pt x="-17858" y="3260506"/>
                  <a:pt x="72608" y="3138110"/>
                  <a:pt x="0" y="2913333"/>
                </a:cubicBezTo>
                <a:cubicBezTo>
                  <a:pt x="-72608" y="2688556"/>
                  <a:pt x="7125" y="2537930"/>
                  <a:pt x="0" y="2397805"/>
                </a:cubicBezTo>
                <a:cubicBezTo>
                  <a:pt x="-7125" y="2257680"/>
                  <a:pt x="71205" y="2025852"/>
                  <a:pt x="0" y="1756392"/>
                </a:cubicBezTo>
                <a:cubicBezTo>
                  <a:pt x="-71205" y="1486932"/>
                  <a:pt x="37517" y="1239913"/>
                  <a:pt x="0" y="1073018"/>
                </a:cubicBezTo>
                <a:cubicBezTo>
                  <a:pt x="-37517" y="906123"/>
                  <a:pt x="5545" y="641983"/>
                  <a:pt x="0" y="515528"/>
                </a:cubicBezTo>
                <a:cubicBezTo>
                  <a:pt x="-5545" y="389073"/>
                  <a:pt x="39786" y="231166"/>
                  <a:pt x="0" y="0"/>
                </a:cubicBezTo>
                <a:close/>
              </a:path>
            </a:pathLst>
          </a:custGeom>
          <a:ln>
            <a:solidFill>
              <a:schemeClr val="tx1"/>
            </a:solidFill>
            <a:extLst>
              <a:ext uri="{C807C97D-BFC1-408E-A445-0C87EB9F89A2}">
                <ask:lineSketchStyleProps xmlns="" xmlns:ask="http://schemas.microsoft.com/office/drawing/2018/sketchyshapes" sd="1219033472">
                  <a:prstGeom prst="rect">
                    <a:avLst/>
                  </a:prstGeom>
                  <ask:type>
                    <ask:lineSketchScribble/>
                  </ask:type>
                </ask:lineSketchStyleProps>
              </a:ext>
            </a:extLst>
          </a:ln>
        </p:spPr>
      </p:pic>
      <p:sp>
        <p:nvSpPr>
          <p:cNvPr id="6" name="CuadroTexto 5">
            <a:extLst>
              <a:ext uri="{FF2B5EF4-FFF2-40B4-BE49-F238E27FC236}">
                <a16:creationId xmlns:a16="http://schemas.microsoft.com/office/drawing/2014/main" id="{E26880FD-E866-EF43-ACF5-135172B5A348}"/>
              </a:ext>
            </a:extLst>
          </p:cNvPr>
          <p:cNvSpPr txBox="1"/>
          <p:nvPr/>
        </p:nvSpPr>
        <p:spPr>
          <a:xfrm>
            <a:off x="597145" y="2101"/>
            <a:ext cx="6117163" cy="646331"/>
          </a:xfrm>
          <a:prstGeom prst="rect">
            <a:avLst/>
          </a:prstGeom>
          <a:noFill/>
        </p:spPr>
        <p:txBody>
          <a:bodyPr wrap="square" rtlCol="0">
            <a:spAutoFit/>
          </a:bodyPr>
          <a:lstStyle/>
          <a:p>
            <a:r>
              <a:rPr lang="es-ES" sz="3600" b="1" dirty="0">
                <a:solidFill>
                  <a:schemeClr val="bg1"/>
                </a:solidFill>
              </a:rPr>
              <a:t>TERMINAL DE </a:t>
            </a:r>
            <a:r>
              <a:rPr lang="es-ES" sz="3600" b="1" dirty="0" smtClean="0">
                <a:solidFill>
                  <a:schemeClr val="bg1"/>
                </a:solidFill>
              </a:rPr>
              <a:t>COMANDOS</a:t>
            </a:r>
            <a:endParaRPr lang="es-CL" sz="3600" b="1" dirty="0">
              <a:solidFill>
                <a:schemeClr val="bg1"/>
              </a:solidFill>
            </a:endParaRPr>
          </a:p>
        </p:txBody>
      </p:sp>
    </p:spTree>
    <p:custDataLst>
      <p:tags r:id="rId1"/>
    </p:custDataLst>
    <p:extLst>
      <p:ext uri="{BB962C8B-B14F-4D97-AF65-F5344CB8AC3E}">
        <p14:creationId xmlns:p14="http://schemas.microsoft.com/office/powerpoint/2010/main" val="225679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9" name="Marcador de contenido 1">
            <a:extLst>
              <a:ext uri="{FF2B5EF4-FFF2-40B4-BE49-F238E27FC236}">
                <a16:creationId xmlns:a16="http://schemas.microsoft.com/office/drawing/2014/main" id="{FA422399-9B3D-5240-8BA2-BFD04B934DCF}"/>
              </a:ext>
            </a:extLst>
          </p:cNvPr>
          <p:cNvSpPr txBox="1">
            <a:spLocks/>
          </p:cNvSpPr>
          <p:nvPr/>
        </p:nvSpPr>
        <p:spPr>
          <a:xfrm>
            <a:off x="500063" y="1487837"/>
            <a:ext cx="8205025" cy="4532040"/>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endParaRPr lang="es-CL" sz="1800" b="1"/>
          </a:p>
          <a:p>
            <a:pPr marL="0" indent="0" algn="just">
              <a:lnSpc>
                <a:spcPct val="100000"/>
              </a:lnSpc>
              <a:buNone/>
            </a:pPr>
            <a:endParaRPr lang="es-CL" sz="1800"/>
          </a:p>
          <a:p>
            <a:pPr marL="0" indent="0" algn="just">
              <a:lnSpc>
                <a:spcPct val="100000"/>
              </a:lnSpc>
              <a:buNone/>
            </a:pPr>
            <a:endParaRPr lang="es-CL" sz="1800"/>
          </a:p>
          <a:p>
            <a:pPr marL="0" indent="0" algn="just">
              <a:lnSpc>
                <a:spcPct val="100000"/>
              </a:lnSpc>
              <a:buNone/>
            </a:pPr>
            <a:endParaRPr lang="es-CL" sz="2000"/>
          </a:p>
          <a:p>
            <a:pPr marL="0" indent="0" algn="just">
              <a:lnSpc>
                <a:spcPct val="100000"/>
              </a:lnSpc>
              <a:buNone/>
            </a:pPr>
            <a:endParaRPr lang="es-CL" sz="2000"/>
          </a:p>
          <a:p>
            <a:pPr marL="0" indent="0" algn="just">
              <a:lnSpc>
                <a:spcPct val="100000"/>
              </a:lnSpc>
              <a:buNone/>
            </a:pPr>
            <a:r>
              <a:rPr lang="es-CL" sz="2000"/>
              <a:t> </a:t>
            </a:r>
            <a:endParaRPr lang="es-ES" sz="2000" dirty="0"/>
          </a:p>
          <a:p>
            <a:pPr marL="0" indent="0" algn="just">
              <a:lnSpc>
                <a:spcPct val="100000"/>
              </a:lnSpc>
              <a:buNone/>
            </a:pPr>
            <a:endParaRPr lang="es-ES" sz="2000" dirty="0"/>
          </a:p>
        </p:txBody>
      </p:sp>
      <p:sp>
        <p:nvSpPr>
          <p:cNvPr id="7" name="CuadroTexto 6">
            <a:extLst>
              <a:ext uri="{FF2B5EF4-FFF2-40B4-BE49-F238E27FC236}">
                <a16:creationId xmlns:a16="http://schemas.microsoft.com/office/drawing/2014/main" id="{1C951417-A4CB-304A-A547-C71F40B53103}"/>
              </a:ext>
            </a:extLst>
          </p:cNvPr>
          <p:cNvSpPr txBox="1"/>
          <p:nvPr/>
        </p:nvSpPr>
        <p:spPr>
          <a:xfrm>
            <a:off x="1072091" y="759364"/>
            <a:ext cx="7632998" cy="1077218"/>
          </a:xfrm>
          <a:prstGeom prst="rect">
            <a:avLst/>
          </a:prstGeom>
          <a:noFill/>
        </p:spPr>
        <p:txBody>
          <a:bodyPr wrap="square" rtlCol="0">
            <a:spAutoFit/>
          </a:bodyPr>
          <a:lstStyle/>
          <a:p>
            <a:pPr algn="just"/>
            <a:r>
              <a:rPr lang="es-CL" sz="3200" dirty="0"/>
              <a:t>Desde Visual Studio </a:t>
            </a:r>
            <a:r>
              <a:rPr lang="es-CL" sz="3200" dirty="0" err="1"/>
              <a:t>Code</a:t>
            </a:r>
            <a:r>
              <a:rPr lang="es-CL" sz="3200" dirty="0"/>
              <a:t> se puede abrir el </a:t>
            </a:r>
            <a:r>
              <a:rPr lang="es-CL" sz="3200" dirty="0" smtClean="0"/>
              <a:t>terminal con CTRL+J:</a:t>
            </a:r>
            <a:endParaRPr lang="es-CL" sz="3200" dirty="0"/>
          </a:p>
        </p:txBody>
      </p:sp>
      <p:sp>
        <p:nvSpPr>
          <p:cNvPr id="8" name="CuadroTexto 7">
            <a:extLst>
              <a:ext uri="{FF2B5EF4-FFF2-40B4-BE49-F238E27FC236}">
                <a16:creationId xmlns:a16="http://schemas.microsoft.com/office/drawing/2014/main" id="{E26880FD-E866-EF43-ACF5-135172B5A348}"/>
              </a:ext>
            </a:extLst>
          </p:cNvPr>
          <p:cNvSpPr txBox="1"/>
          <p:nvPr/>
        </p:nvSpPr>
        <p:spPr>
          <a:xfrm>
            <a:off x="597145" y="2101"/>
            <a:ext cx="6117163" cy="646331"/>
          </a:xfrm>
          <a:prstGeom prst="rect">
            <a:avLst/>
          </a:prstGeom>
          <a:noFill/>
        </p:spPr>
        <p:txBody>
          <a:bodyPr wrap="square" rtlCol="0">
            <a:spAutoFit/>
          </a:bodyPr>
          <a:lstStyle/>
          <a:p>
            <a:r>
              <a:rPr lang="es-ES" sz="3600" b="1" dirty="0">
                <a:solidFill>
                  <a:schemeClr val="bg1"/>
                </a:solidFill>
              </a:rPr>
              <a:t>TERMINAL DE </a:t>
            </a:r>
            <a:r>
              <a:rPr lang="es-ES" sz="3600" b="1" dirty="0" smtClean="0">
                <a:solidFill>
                  <a:schemeClr val="bg1"/>
                </a:solidFill>
              </a:rPr>
              <a:t>COMANDOS</a:t>
            </a:r>
            <a:endParaRPr lang="es-CL" sz="3600" b="1" dirty="0">
              <a:solidFill>
                <a:schemeClr val="bg1"/>
              </a:solidFill>
            </a:endParaRPr>
          </a:p>
        </p:txBody>
      </p:sp>
      <p:pic>
        <p:nvPicPr>
          <p:cNvPr id="5" name="Imagen 4"/>
          <p:cNvPicPr>
            <a:picLocks noChangeAspect="1"/>
          </p:cNvPicPr>
          <p:nvPr/>
        </p:nvPicPr>
        <p:blipFill>
          <a:blip r:embed="rId5"/>
          <a:stretch>
            <a:fillRect/>
          </a:stretch>
        </p:blipFill>
        <p:spPr>
          <a:xfrm>
            <a:off x="11790" y="2466159"/>
            <a:ext cx="9132210" cy="2390071"/>
          </a:xfrm>
          <a:prstGeom prst="rect">
            <a:avLst/>
          </a:prstGeom>
        </p:spPr>
      </p:pic>
    </p:spTree>
    <p:custDataLst>
      <p:tags r:id="rId1"/>
    </p:custDataLst>
    <p:extLst>
      <p:ext uri="{BB962C8B-B14F-4D97-AF65-F5344CB8AC3E}">
        <p14:creationId xmlns:p14="http://schemas.microsoft.com/office/powerpoint/2010/main" val="179597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B8818FB-2117-284B-943A-B5A7CA553401}"/>
              </a:ext>
            </a:extLst>
          </p:cNvPr>
          <p:cNvSpPr/>
          <p:nvPr/>
        </p:nvSpPr>
        <p:spPr>
          <a:xfrm>
            <a:off x="1163455" y="834976"/>
            <a:ext cx="7523345" cy="646331"/>
          </a:xfrm>
          <a:prstGeom prst="rect">
            <a:avLst/>
          </a:prstGeom>
        </p:spPr>
        <p:txBody>
          <a:bodyPr wrap="square">
            <a:spAutoFit/>
          </a:bodyPr>
          <a:lstStyle/>
          <a:p>
            <a:r>
              <a:rPr lang="es-CL" sz="3600" b="1" dirty="0"/>
              <a:t>Realice la actividad de aprendizaje </a:t>
            </a:r>
            <a:r>
              <a:rPr lang="es-CL" sz="3600" b="1" dirty="0" smtClean="0"/>
              <a:t>9.1</a:t>
            </a:r>
            <a:endParaRPr lang="es-CL" sz="3600" b="1" dirty="0"/>
          </a:p>
        </p:txBody>
      </p:sp>
      <p:pic>
        <p:nvPicPr>
          <p:cNvPr id="8" name="Gráfico 7" descr="Internet">
            <a:extLst>
              <a:ext uri="{FF2B5EF4-FFF2-40B4-BE49-F238E27FC236}">
                <a16:creationId xmlns:a16="http://schemas.microsoft.com/office/drawing/2014/main" id="{73280124-7A49-A348-AECC-FE3F760580A2}"/>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302540" y="834976"/>
            <a:ext cx="6485813" cy="6485813"/>
          </a:xfrm>
          <a:prstGeom prst="rect">
            <a:avLst/>
          </a:prstGeom>
        </p:spPr>
      </p:pic>
      <p:sp>
        <p:nvSpPr>
          <p:cNvPr id="5" name="CuadroTexto 4">
            <a:extLst>
              <a:ext uri="{FF2B5EF4-FFF2-40B4-BE49-F238E27FC236}">
                <a16:creationId xmlns:a16="http://schemas.microsoft.com/office/drawing/2014/main" id="{E26880FD-E866-EF43-ACF5-135172B5A348}"/>
              </a:ext>
            </a:extLst>
          </p:cNvPr>
          <p:cNvSpPr txBox="1"/>
          <p:nvPr/>
        </p:nvSpPr>
        <p:spPr>
          <a:xfrm>
            <a:off x="597145" y="2101"/>
            <a:ext cx="6117163" cy="646331"/>
          </a:xfrm>
          <a:prstGeom prst="rect">
            <a:avLst/>
          </a:prstGeom>
          <a:noFill/>
        </p:spPr>
        <p:txBody>
          <a:bodyPr wrap="square" rtlCol="0">
            <a:spAutoFit/>
          </a:bodyPr>
          <a:lstStyle/>
          <a:p>
            <a:r>
              <a:rPr lang="es-ES" sz="3600" b="1" dirty="0">
                <a:solidFill>
                  <a:schemeClr val="bg1"/>
                </a:solidFill>
              </a:rPr>
              <a:t>TERMINAL DE </a:t>
            </a:r>
            <a:r>
              <a:rPr lang="es-ES" sz="3600" b="1" dirty="0" smtClean="0">
                <a:solidFill>
                  <a:schemeClr val="bg1"/>
                </a:solidFill>
              </a:rPr>
              <a:t>COMANDOS</a:t>
            </a:r>
            <a:endParaRPr lang="es-CL" sz="3600" b="1" dirty="0">
              <a:solidFill>
                <a:schemeClr val="bg1"/>
              </a:solidFill>
            </a:endParaRPr>
          </a:p>
        </p:txBody>
      </p:sp>
    </p:spTree>
    <p:custDataLst>
      <p:tags r:id="rId1"/>
    </p:custDataLst>
    <p:extLst>
      <p:ext uri="{BB962C8B-B14F-4D97-AF65-F5344CB8AC3E}">
        <p14:creationId xmlns:p14="http://schemas.microsoft.com/office/powerpoint/2010/main" val="398077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B8818FB-2117-284B-943A-B5A7CA553401}"/>
              </a:ext>
            </a:extLst>
          </p:cNvPr>
          <p:cNvSpPr/>
          <p:nvPr/>
        </p:nvSpPr>
        <p:spPr>
          <a:xfrm>
            <a:off x="261258" y="952942"/>
            <a:ext cx="8627586" cy="5324535"/>
          </a:xfrm>
          <a:prstGeom prst="rect">
            <a:avLst/>
          </a:prstGeom>
        </p:spPr>
        <p:txBody>
          <a:bodyPr wrap="square">
            <a:spAutoFit/>
          </a:bodyPr>
          <a:lstStyle/>
          <a:p>
            <a:pPr algn="just"/>
            <a:r>
              <a:rPr lang="es-CL" sz="2400" dirty="0" smtClean="0"/>
              <a:t>	  Los </a:t>
            </a:r>
            <a:r>
              <a:rPr lang="es-CL" sz="2400" b="1" dirty="0"/>
              <a:t>sistemas de control de versiones</a:t>
            </a:r>
            <a:r>
              <a:rPr lang="es-CL" sz="2400" dirty="0"/>
              <a:t> permiten: </a:t>
            </a:r>
            <a:r>
              <a:rPr lang="es-CL" sz="2400" b="1" dirty="0"/>
              <a:t>facilitar </a:t>
            </a:r>
            <a:r>
              <a:rPr lang="es-CL" sz="2400" dirty="0"/>
              <a:t>el</a:t>
            </a:r>
            <a:r>
              <a:rPr lang="es-CL" sz="2400" b="1" dirty="0"/>
              <a:t> trabajo en grupos, respaldar </a:t>
            </a:r>
            <a:r>
              <a:rPr lang="es-CL" sz="2400" dirty="0"/>
              <a:t>nuestro avance y</a:t>
            </a:r>
            <a:r>
              <a:rPr lang="es-CL" sz="2400" b="1" dirty="0"/>
              <a:t> volver a un punto anterior </a:t>
            </a:r>
            <a:r>
              <a:rPr lang="es-CL" sz="2400" dirty="0"/>
              <a:t>ante errores.</a:t>
            </a:r>
            <a:endParaRPr lang="es-ES" sz="2400" dirty="0"/>
          </a:p>
          <a:p>
            <a:pPr algn="just"/>
            <a:endParaRPr lang="es-ES" sz="2400" dirty="0"/>
          </a:p>
          <a:p>
            <a:pPr algn="just"/>
            <a:r>
              <a:rPr lang="es-CL" sz="2400" b="1" dirty="0"/>
              <a:t>GIT</a:t>
            </a:r>
            <a:r>
              <a:rPr lang="es-CL" sz="2400" dirty="0"/>
              <a:t> es probablemente el </a:t>
            </a:r>
            <a:r>
              <a:rPr lang="es-CL" sz="2400" b="1" dirty="0"/>
              <a:t>sistema de control de versiones más utilizado </a:t>
            </a:r>
            <a:r>
              <a:rPr lang="es-CL" sz="2400" dirty="0"/>
              <a:t>en la actualidad. Por ser </a:t>
            </a:r>
            <a:r>
              <a:rPr lang="es-CL" sz="2400" b="1" dirty="0"/>
              <a:t>multiusuario</a:t>
            </a:r>
            <a:r>
              <a:rPr lang="es-CL" sz="2400" dirty="0"/>
              <a:t>, </a:t>
            </a:r>
            <a:r>
              <a:rPr lang="es-CL" sz="2400" b="1" dirty="0"/>
              <a:t>open source </a:t>
            </a:r>
            <a:r>
              <a:rPr lang="es-CL" sz="2400" dirty="0"/>
              <a:t>y </a:t>
            </a:r>
            <a:r>
              <a:rPr lang="es-CL" sz="2400" b="1" dirty="0"/>
              <a:t>adaptable a diferentes tipos de proyectos</a:t>
            </a:r>
            <a:r>
              <a:rPr lang="es-CL" sz="2400" dirty="0"/>
              <a:t>, se ha convertido en una herramienta fundamental en el desarrollo de </a:t>
            </a:r>
            <a:r>
              <a:rPr lang="es-CL" sz="2400" dirty="0" smtClean="0"/>
              <a:t>software.</a:t>
            </a:r>
            <a:endParaRPr lang="es-ES" sz="2400" dirty="0"/>
          </a:p>
          <a:p>
            <a:pPr algn="just"/>
            <a:r>
              <a:rPr lang="es-CL" sz="2400" dirty="0"/>
              <a:t> </a:t>
            </a:r>
            <a:endParaRPr lang="es-ES" sz="2400" dirty="0"/>
          </a:p>
          <a:p>
            <a:pPr algn="just"/>
            <a:r>
              <a:rPr lang="es-CL" sz="2400" dirty="0"/>
              <a:t>Para utilizarlo, necesitamos </a:t>
            </a:r>
            <a:r>
              <a:rPr lang="es-CL" sz="2400" b="1" dirty="0"/>
              <a:t>instalar </a:t>
            </a:r>
            <a:r>
              <a:rPr lang="es-CL" sz="2400" b="1" dirty="0" err="1" smtClean="0"/>
              <a:t>git</a:t>
            </a:r>
            <a:r>
              <a:rPr lang="es-CL" sz="2400" dirty="0"/>
              <a:t> </a:t>
            </a:r>
            <a:r>
              <a:rPr lang="es-CL" sz="2400" dirty="0" smtClean="0"/>
              <a:t>(en </a:t>
            </a:r>
            <a:r>
              <a:rPr lang="es-CL" sz="2400" dirty="0" smtClean="0"/>
              <a:t>Linux </a:t>
            </a:r>
            <a:r>
              <a:rPr lang="es-CL" sz="2400" dirty="0"/>
              <a:t>o </a:t>
            </a:r>
            <a:r>
              <a:rPr lang="es-CL" sz="2400" dirty="0" smtClean="0"/>
              <a:t>Mac ya vendrá instalado.</a:t>
            </a:r>
          </a:p>
          <a:p>
            <a:pPr algn="just"/>
            <a:endParaRPr lang="es-CL" sz="2400" dirty="0" smtClean="0"/>
          </a:p>
          <a:p>
            <a:pPr algn="just"/>
            <a:r>
              <a:rPr lang="es-CL" sz="2400" dirty="0" smtClean="0"/>
              <a:t>Sitio </a:t>
            </a:r>
            <a:r>
              <a:rPr lang="es-CL" sz="2400" dirty="0"/>
              <a:t>web oficial</a:t>
            </a:r>
            <a:r>
              <a:rPr lang="es-CL" sz="2400" dirty="0" smtClean="0"/>
              <a:t>:</a:t>
            </a:r>
            <a:endParaRPr lang="es-CL" sz="2400" dirty="0"/>
          </a:p>
          <a:p>
            <a:pPr algn="ctr"/>
            <a:r>
              <a:rPr lang="es-CL" sz="2400" dirty="0"/>
              <a:t> </a:t>
            </a:r>
            <a:r>
              <a:rPr lang="es-CL" sz="2800" u="sng" dirty="0">
                <a:hlinkClick r:id="rId5"/>
              </a:rPr>
              <a:t>https://git-scm.com/</a:t>
            </a:r>
            <a:endParaRPr lang="es-CL" sz="2800" dirty="0"/>
          </a:p>
        </p:txBody>
      </p:sp>
      <p:sp>
        <p:nvSpPr>
          <p:cNvPr id="7" name="CuadroTexto 6">
            <a:extLst>
              <a:ext uri="{FF2B5EF4-FFF2-40B4-BE49-F238E27FC236}">
                <a16:creationId xmlns:a16="http://schemas.microsoft.com/office/drawing/2014/main" id="{7083EB30-37FB-3E44-8881-D34C490095A8}"/>
              </a:ext>
            </a:extLst>
          </p:cNvPr>
          <p:cNvSpPr txBox="1"/>
          <p:nvPr/>
        </p:nvSpPr>
        <p:spPr>
          <a:xfrm>
            <a:off x="1108108" y="0"/>
            <a:ext cx="1504463" cy="707886"/>
          </a:xfrm>
          <a:prstGeom prst="rect">
            <a:avLst/>
          </a:prstGeom>
          <a:noFill/>
        </p:spPr>
        <p:txBody>
          <a:bodyPr wrap="square" rtlCol="0">
            <a:spAutoFit/>
          </a:bodyPr>
          <a:lstStyle/>
          <a:p>
            <a:r>
              <a:rPr lang="es-ES" sz="4000" b="1" dirty="0" smtClean="0">
                <a:solidFill>
                  <a:schemeClr val="bg1"/>
                </a:solidFill>
              </a:rPr>
              <a:t>GIT</a:t>
            </a:r>
            <a:endParaRPr lang="es-CL" sz="4000" b="1" dirty="0">
              <a:solidFill>
                <a:schemeClr val="bg1"/>
              </a:solidFill>
            </a:endParaRPr>
          </a:p>
        </p:txBody>
      </p:sp>
    </p:spTree>
    <p:custDataLst>
      <p:tags r:id="rId1"/>
    </p:custDataLst>
    <p:extLst>
      <p:ext uri="{BB962C8B-B14F-4D97-AF65-F5344CB8AC3E}">
        <p14:creationId xmlns:p14="http://schemas.microsoft.com/office/powerpoint/2010/main" val="85285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9CE1776-2FEB-9D47-97A7-304322777B69}"/>
              </a:ext>
            </a:extLst>
          </p:cNvPr>
          <p:cNvPicPr>
            <a:picLocks noChangeAspect="1"/>
          </p:cNvPicPr>
          <p:nvPr/>
        </p:nvPicPr>
        <p:blipFill>
          <a:blip r:embed="rId5"/>
          <a:stretch>
            <a:fillRect/>
          </a:stretch>
        </p:blipFill>
        <p:spPr>
          <a:xfrm>
            <a:off x="162760" y="2021674"/>
            <a:ext cx="3400945" cy="1374119"/>
          </a:xfrm>
          <a:prstGeom prst="rect">
            <a:avLst/>
          </a:prstGeom>
          <a:effectLst>
            <a:softEdge rad="63500"/>
          </a:effectLst>
        </p:spPr>
      </p:pic>
      <p:pic>
        <p:nvPicPr>
          <p:cNvPr id="3" name="Imagen 2">
            <a:extLst>
              <a:ext uri="{FF2B5EF4-FFF2-40B4-BE49-F238E27FC236}">
                <a16:creationId xmlns:a16="http://schemas.microsoft.com/office/drawing/2014/main" id="{D0D8C061-FA14-F643-85EA-75EE420BC569}"/>
              </a:ext>
            </a:extLst>
          </p:cNvPr>
          <p:cNvPicPr>
            <a:picLocks noChangeAspect="1"/>
          </p:cNvPicPr>
          <p:nvPr/>
        </p:nvPicPr>
        <p:blipFill>
          <a:blip r:embed="rId6"/>
          <a:stretch>
            <a:fillRect/>
          </a:stretch>
        </p:blipFill>
        <p:spPr>
          <a:xfrm>
            <a:off x="4705905" y="1547080"/>
            <a:ext cx="4438095" cy="2442265"/>
          </a:xfrm>
          <a:prstGeom prst="rect">
            <a:avLst/>
          </a:prstGeom>
          <a:effectLst>
            <a:softEdge rad="63500"/>
          </a:effectLst>
        </p:spPr>
      </p:pic>
      <p:pic>
        <p:nvPicPr>
          <p:cNvPr id="4" name="Imagen 3">
            <a:extLst>
              <a:ext uri="{FF2B5EF4-FFF2-40B4-BE49-F238E27FC236}">
                <a16:creationId xmlns:a16="http://schemas.microsoft.com/office/drawing/2014/main" id="{ED35E859-CAA9-F54D-ADEF-D8CDF4AE3BDD}"/>
              </a:ext>
            </a:extLst>
          </p:cNvPr>
          <p:cNvPicPr>
            <a:picLocks noChangeAspect="1"/>
          </p:cNvPicPr>
          <p:nvPr/>
        </p:nvPicPr>
        <p:blipFill>
          <a:blip r:embed="rId7"/>
          <a:stretch>
            <a:fillRect/>
          </a:stretch>
        </p:blipFill>
        <p:spPr>
          <a:xfrm>
            <a:off x="1722575" y="5228906"/>
            <a:ext cx="6829924" cy="889313"/>
          </a:xfrm>
          <a:prstGeom prst="rect">
            <a:avLst/>
          </a:prstGeom>
          <a:effectLst>
            <a:softEdge rad="63500"/>
          </a:effectLst>
        </p:spPr>
      </p:pic>
      <p:pic>
        <p:nvPicPr>
          <p:cNvPr id="8" name="Gráfico 7" descr="Flecha lineal: curva ligera">
            <a:extLst>
              <a:ext uri="{FF2B5EF4-FFF2-40B4-BE49-F238E27FC236}">
                <a16:creationId xmlns:a16="http://schemas.microsoft.com/office/drawing/2014/main" id="{1A939B53-62F5-7647-A0F1-FBC6A55CBAE3}"/>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109680" y="2544239"/>
            <a:ext cx="2225325" cy="1280611"/>
          </a:xfrm>
          <a:prstGeom prst="rect">
            <a:avLst/>
          </a:prstGeom>
        </p:spPr>
      </p:pic>
      <p:pic>
        <p:nvPicPr>
          <p:cNvPr id="9" name="Gráfico 8" descr="Flecha lineal: curva ligera">
            <a:extLst>
              <a:ext uri="{FF2B5EF4-FFF2-40B4-BE49-F238E27FC236}">
                <a16:creationId xmlns:a16="http://schemas.microsoft.com/office/drawing/2014/main" id="{EC04FAE7-DF50-1A4B-A32E-B8F375F81CE3}"/>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rot="5400000">
            <a:off x="6157339" y="3760628"/>
            <a:ext cx="1655946" cy="1280611"/>
          </a:xfrm>
          <a:prstGeom prst="rect">
            <a:avLst/>
          </a:prstGeom>
        </p:spPr>
      </p:pic>
      <p:sp>
        <p:nvSpPr>
          <p:cNvPr id="10" name="CuadroTexto 9">
            <a:extLst>
              <a:ext uri="{FF2B5EF4-FFF2-40B4-BE49-F238E27FC236}">
                <a16:creationId xmlns:a16="http://schemas.microsoft.com/office/drawing/2014/main" id="{7083EB30-37FB-3E44-8881-D34C490095A8}"/>
              </a:ext>
            </a:extLst>
          </p:cNvPr>
          <p:cNvSpPr txBox="1"/>
          <p:nvPr/>
        </p:nvSpPr>
        <p:spPr>
          <a:xfrm>
            <a:off x="1108108" y="0"/>
            <a:ext cx="1504463" cy="707886"/>
          </a:xfrm>
          <a:prstGeom prst="rect">
            <a:avLst/>
          </a:prstGeom>
          <a:noFill/>
        </p:spPr>
        <p:txBody>
          <a:bodyPr wrap="square" rtlCol="0">
            <a:spAutoFit/>
          </a:bodyPr>
          <a:lstStyle/>
          <a:p>
            <a:r>
              <a:rPr lang="es-ES" sz="4000" b="1" dirty="0" smtClean="0">
                <a:solidFill>
                  <a:schemeClr val="bg1"/>
                </a:solidFill>
              </a:rPr>
              <a:t>GIT</a:t>
            </a:r>
            <a:endParaRPr lang="es-CL" sz="4000" b="1" dirty="0">
              <a:solidFill>
                <a:schemeClr val="bg1"/>
              </a:solidFill>
            </a:endParaRPr>
          </a:p>
        </p:txBody>
      </p:sp>
    </p:spTree>
    <p:custDataLst>
      <p:tags r:id="rId1"/>
    </p:custDataLst>
    <p:extLst>
      <p:ext uri="{BB962C8B-B14F-4D97-AF65-F5344CB8AC3E}">
        <p14:creationId xmlns:p14="http://schemas.microsoft.com/office/powerpoint/2010/main" val="92557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5"/>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33570</TotalTime>
  <Words>303</Words>
  <Application>Microsoft Office PowerPoint</Application>
  <PresentationFormat>Presentación en pantalla (4:3)</PresentationFormat>
  <Paragraphs>186</Paragraphs>
  <Slides>34</Slides>
  <Notes>33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34</vt:i4>
      </vt:variant>
    </vt:vector>
  </HeadingPairs>
  <TitlesOfParts>
    <vt:vector size="38"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DuocUC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Marcela Diaz A.</dc:creator>
  <cp:lastModifiedBy>Pablo A. León</cp:lastModifiedBy>
  <cp:revision>557</cp:revision>
  <cp:lastPrinted>2018-02-06T19:43:21Z</cp:lastPrinted>
  <dcterms:created xsi:type="dcterms:W3CDTF">2016-02-23T20:13:48Z</dcterms:created>
  <dcterms:modified xsi:type="dcterms:W3CDTF">2020-03-03T20:02:12Z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6711C146-E4EA-40B5-B622-CD76E66C965E</vt:lpwstr>
  </property>
  <property fmtid="{D5CDD505-2E9C-101B-9397-08002B2CF9AE}" pid="3" name="ArticulatePath">
    <vt:lpwstr>PPT_Relatores_2019</vt:lpwstr>
  </property>
</Properties>
</file>